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语言模型和世界模型之争
开场请观众想象一扇门：AI 能画出它、建出它，是否就知道推门后会发生什么？今天先看 Astra 的工具操作，再看 World Labs 的空间与仿真路线，最后以 TypeSafe AI 的 Jev 对照另一种软件决策接口。它们不是互斥的产品分类；Jev 也不是物理世界模型。研究窗口为 2026-07-19 至 2026-09-18，历史材料单独标注。封面门框为原创概念图，不是模型实测结果。
资料截止：2026-09-18；近期窗口：2026-07-19—2026-09-18。
来源：
https://openai.com/index/gpt-6-astra/
https://www.worldlabs.ai/blog/atlas
https://typesafe.ai/blog/introducing-system-one-models-and-jev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过去两个月，三条路线同时向前
时间线只列窗口内事件。SceniX 收购为 7 月 21 日，R2S2R 博客为 7 月 28 日。Yokohara 原帖 UTC 9 月 11 日 17:27:54，日本时间 9 月 12 日 02:27:54。Jev 发布页正文日期为 2026-09-15；创始人原帖 UTC 9 月 15 日 18:17:52，日本时间 9 月 16 日 03:17:52。Jev 时间线采用官方发布页日期。历史底座是 2025-11-12 Marble 与 2026-06-03 taxonomy。Astra、Atlas 和 Jev 的进展分属工具操作、空间模型和结构化决策，不排统一榜单。
PPTX 时间线另外列出 8 月 13 日 Sol 的 Ultrafast 预览，作为工具工作流速度的前史，不把它当作 Astra 的新模型能力。
资料截止：2026-09-18；近期窗口：2026-07-19—2026-09-18。
来源：
https://www.worldlabs.ai/blog/scenix
https://www.worldlabs.ai/blog/real-to-sim-to-real
https://www.worldlabs.ai/blog/atlas
https://openai.com/index/gpt-6-astra/
https://x.com/Yokohara_h/status/2098463556849328513
https://typesafe.ai/blog/introducing-system-one-models-and-jev
https://openai.com/index/previewing-ultrafast/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Astra：从回答到操作
OpenAI 官方报告：OSWorld 2.0 v2026.08.08，offline set，partial score，GPT-5.6 Sol 65.7%，GPT-6 Astra 72.6%，增加 6.9 个百分点。该口径不是完整任务成功率，也不是 Blender 或 Marvelous Designer 专项成绩。官方评测环境与实际产品可能不同。ScreenSpot 是屏幕定位，BenchCAD 是代码 CAD 几何重合口径；95.9 与 83.3 不能转述成 GUI 操作成功率。本页分别展示 ScreenSpot-Pro 无工具定位分数（76.9%→92.7%）和 OSWorld 部分得分（65.7%→72.6%）。两图不是同一种任务，不能混合排名。
资料截止：2026-09-18；近期窗口：2026-07-19—2026-09-18。
来源：
https://openai.com/index/gpt-6-astra/
https://deploymentsafety.openai.com/gpt-6-astra
https://developers.openai.com/api/docs/guides/latest-model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Astra × Tripo × Blender：从参考图到三维资产
这一页把用户补充的 Tripo 场景放进语言模型使用专业工具的路线。工具名称是 GPT-6 Astra、Tripo（不是 Astral 或 Triplo）与 Blender。上排是组合流程示意：用图像生成准备设计参考和部件图，Tripo 将参考转成三维资产，再由 Astra 通过 Blender MCP 辅助组装、绑定、材质和动画编辑，最后交付可编辑工程。Tripo 官方角色工作流以 Nano 的案例为灵感，分别生成身体、头部和头发，再导入 Blender；操作中保留 UV 与材质并检查接缝，可复用已导入的骨架和权重。它不是 Astra 已经全自动调用每个服务的证明；MCP 也不等于纯鼠标 GUI。官方教程中的演示资产与被引用创作者的作品分开，不能混作同一次实验。
用户指定的 Stefan 原帖是另一项具体证据：2026-09-18 12:53:48 UTC，即日本时间 21:53:48，介绍 Tripo P2.0 的 Smart UV。经 X 官方 oEmbed 与 syndication 核对作者、时间和正文可见部分，检查了原帖短视频多个时间点；图为原始视频封面。作者自述低多边形 mesh + UV 约 5–7 秒，是该作者的测试经验，不是全流程建模耗时、通用保证或本场测量。截图显示二维 UV 岛和对应三维表面；不由此推断底层用了哪种图像生成架构。
UV 展开可以类比服装版型：把三维表面的面映射到二维纹理坐标。Smart UV/Blender 的展开解决对应关系，图像生成参与参考图、纹理图案与局部修改。左下展示可组合的纹理应用：导出 UV 布局，将固定的 UV 岛、区域蒙版和参考图交给图像生成或编辑工具，生成/修改纹理，去掉辅助线后回到 Blender 检查接缝、拉伸、镜像与材质通道。这个组合是讲者的工程示意，不是 Stefan 原帖已经演示的完整步骤，也不能保证通用图像模型严格保持 UV 边界。固定岛位置、比例和图像尺寸；生成后必须验证实际映射。若使用 Tripo 的 AI Texturing，可生成或局部修改纹理并导出 PBR 图；官方角色教程的材质检查步骤本身并不要求重新生成纹理。纹理图像只描述表面外观，不能单独推导质量、摩擦或碰撞动力学。
此前 OpenAI 的 Blender → UE5 房屋演示仍是专业工程操作的背景例子，见发布页；不要把它与本页的 Tripo 角色流程混成一个演示。
资料截止：2026-09-18；近期窗口：2026-07-19—2026-09-18。
来源：
https://www.tripo3d.ai/blog/gpt-6-astra-3d-character-workflow
https://x.com/Stefan_3D_AI/status/2100931294771490865
https://docs.blender.org/manual/en/4.4/addons/import_export/mesh_uv_layout.html
https://www.tripo3d.ai/features/ai-texturing
https://openai.com/index/gpt-6-astra/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Marvelous Designer：做出服装，仍需反复修正
原帖 https://x.com/Yokohara_h/status/2098463556849328513 已通过 X 官方 oEmbed 与 syndication 返回核实：作者 Hirokazu Yokohara，UTC 2026-09-11 17:27:54，日本 9 月 12 日 02:27:54。作者说使用 Marvelous Designer MCP，基于型纸做女仆服，仍需大量修正指令。这是创作者个案，不是 Marvelous Designer 官方新品发布，也不是纯 GUI 或一次成功的证据。MD 官方 Python API 文档提供型纸与模拟接口，示例有 utility_api.Simulate(100)；但不能据此断言该 MCP 的内部实现。布料求解由专业软件承担，成衣效果不能单独证明模型内生掌握物理。本页配图是原帖视频封面，不是伪造的操作截图。
作者后续原帖 2098464885244047720 提到褶边与丝带仍难，并强调可以继续手工编辑；同样通过 X 官方 oEmbed 核验。
资料截止：2026-09-18；近期窗口：2026-07-19—2026-09-18。
来源：
https://x.com/Yokohara_h/status/2098463556849328513
https://developer.marvelousdesigner.com/
https://developer.marvelousdesigner.com/scenario.html#simulation
https://x.com/Yokohara_h/status/2098464885244047720
https://developer.marvelousdesigner.com/scenario.html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Atlas：从几张图，组织一个空间
World Labs 是李飞飞与 Justin Johnson、Ben Mildenhall、Christoph Lassner 联合创立的公司，不能笼统叫李飞飞实验室。9 月 1 日的 Atlas 是近期重点：统一空间上下文，支持相机控制、稀疏图像重建与时空建模；官方称可由少量图像生成新视角并输出点云或 3D Gaussian splats。输入图越少，未观察区域越依赖补全，不等于测量级复原。发布页明确处于 select partners early access，将用于未来版本 Marble；不能把 Atlas 全部能力当作今天所有 Marble 用户都可用。Marble 的多图输入、splat 与 mesh 导出属于较早产品能力，见下一页历史背景。
资料截止：2026-09-18；近期窗口：2026-07-19—2026-09-18。
来源：
https://www.worldlabs.ai/blog/atlas
https://www.worldlabs.ai/about
https://www.worldlabs.ai/blog/marble-world-model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有碰撞网格，离真实物理还有多远
纠正旧印象：Marble 2025-11-12 发布文已写 collider mesh；当前官方导出规格明确 collider mesh 为用于简单物理计算的粗网格，另有高质量 mesh。Gaussian splats 主要服务外观渲染，collision mesh 提供碰撞几何；两者并不自动包含正确质量、摩擦、可动关节、可变形行为和稳定接触。2026-06-03 taxonomy 属历史背景。窗口内的新进展是 7 月 21 日 SceniX 加入、7 月 28 日 R2S2R：把真实任务转成可控仿真，改变场景与物理参数，再用实体机器人检验策略。它是系统级研究进展，不等于任意 Marble 场景已成为可靠的通用物理模拟器。
资料截止：2026-09-18；近期窗口：2026-07-19—2026-09-18。
来源：
https://www.worldlabs.ai/blog/marble-world-model
https://docs.worldlabs.ai/marble/export/specs
https://www.worldlabs.ai/blog/real-to-sim-to-real
https://www.worldlabs.ai/blog/scenix
https://www.worldlabs.ai/blog/taxonomy-of-world-models
https://www.worldlabs.ai/blog/atlas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Jev：把判断压进毫秒级
Jev 是 TypeSafe AI 的首个 System One Model，2026-09-15 开放 early access。创始人 Diogo Almeida 曾在 OpenAI 工作，参与 RLHF / InstructGPT。先讲它选择了什么取舍：接收文本状态和预定义问题，一次并行返回选择、评分或概率，不生成自由文本。厂商报告端到端响应 70–500 ms，一般从美国西海岸的笔记本测试，服务也在该地区；这不是东京实测、延迟 SLA 或所有输入下的固定耗时。速度取决于任务和上下文；不能把一次请求的响应时间当作整个复杂工作流的完成时间。官方 Jev 1.13 标价为每百万输入 tokens 0.042 美元，输出免费。算例假设每次 state 与所有问题合计 1,000 输入 tokens，则单次 0.000042 美元，10 万次 4.20 美元；只是模型 API 费用，不含重试、工具、网络、人工和基础设施。多个问题共享 state、在一次请求中并行求值，避免逐个串行请求和逐词写出答案，是厂商给出的效率解释；不能据此归因所有性能倍数。Choice 和 Score 返回概率分布与 confidence；Noul 只返回概率。类型正确不等于语义判断正确。当前输入仅支持文本，不能把它当作读取原始图像的 3D 或物理世界模型。本场没有调用 Jev 实测。价格页于 9 月 19 日复核，发布文在本场 9 月 18 日截止窗口内已列相同标价。
资料截止：2026-09-18；近期窗口：2026-07-19—2026-09-18。
来源：
https://typesafe.ai/blog/introducing-system-one-models-and-jev
https://docs.typesafe.ai/models
https://docs.typesafe.ai/introduction
https://x.com/CompleteSkeptic/status/2099925682726002904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Jev：速度、成本与判断质量
本页展示 TypeSafe 自行发布的 workflow evals：安全事件、Agent 轨迹观察、发票处理、客服四个工作流等权平均，全部选择 workflow/code 配置，不能混用 prompt 配置或挑某项最佳结果。数据按评测网站图表的显示精度保留。Jev：0.4 秒 / 例，$0.0004 / 例，与参照答案一致率 67.8%；GPT-5.6 Terra：10.1 秒 / 例，$0.0304 / 例，与参照答案一致率 67.9%；Claude Opus 5：37.8 秒 / 例，$0.1761 / 例，与参照答案一致率 73.1%；DeepSeek V4 Flash：51.9 秒 / 例，$0.0059 / 例，与参照答案一致率 64.4%；Claude Sonnet 5：78.1 秒 / 例，$0.1174 / 例，与参照答案一致率 67.8%。与 Terra 相比，10.1 / 0.4 = 25.25、0.0304 / 0.0004 = 76，所以讲耗时约为 1/25、费用约为 1/76；这是由已四舍五入的公布值计算的近似量，不是独立实测。Opus 5 的一致率更高，提醒观众低成本与低延迟不意味着所有任务质量相同。参照答案是 GPT-6 Astra 与 Claude Fable 5.1 在 high thinking 下的平均结果，不是人工标注真值；因此用“与参照答案一致率”，不把它称为通用准确率。被测模型使用各提供商默认推理设置，LLM 经 System One 包装返回结构化决策及概率分布，这通常比只返回一个分类标签更慢、更贵。工作流由厂商团队设计，可能存在选择偏差。本场没有同条件复测。Astra 在这里是参照答案生成者，未公布可直接拿来做这一对比的被测行；World Labs 的 3D 生成是另一任务与计费单位，不编造二者相对 Jev 的速度或费用倍数。官网宣传倍数 193.6x / 444.6x 与本页 Terra 对比不是同一基准，不能互换。
资料截止：2026-09-18；近期窗口：2026-07-19—2026-09-18。
来源：
https://evals.typesafe.ai/
https://typesafe.ai/blog/introducing-system-one-models-and-jev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Jev：X 社区的三个热门用法
本页补充三个有公开演示、传播较广的 X 用户用法。它们是创作者个案，不是本场复现实验。原帖均发表于 9 月 16—17 日 UTC，属于原研究窗口。通过 X 官方 oEmbed 和 syndication 核对作者、内容、发布时间与媒体，并检查视频多个时刻。点赞快照采于 2026-09-19 JST：Gregor Zunic 8,218、Riley Brown 3,780、Faadil Shaik 2,814；数字会变化，只作选例依据，不是能力排名。
Gregor Zunic（@gregpr07）：约 7 秒 · $0.0039。作者报告的单次演示耗时与费用；非通用性能指标。 约 7 秒只覆盖初次观察之后到接受 DONE，包含 LLM、工具执行及页面等待，不包括浏览器启动、初始导航和事后独立验证。 原帖费用为 $0.0039。仓库报告 90,558 输入 tokens 与文本辅助模型 $0.00006272；按 Jev 输入标价计算约 $0.00387，与原帖近似值相符，但不等于已核对账单或包含浏览器等全部运营成本。 该项目使用 DOM 结构化页面状态；不应描述为 Jev 直接看截图、逐字打字或完成购票。 原帖：https://x.com/gregpr07/status/2100411066966749359
Riley Brown（@rileybrown）：500 封 · $0.035。作者报告 500 封邮件费用 3.5 美分；原文只说 in seconds，未给精确总耗时。 原帖视频展示 500 封邮件的并行处理与分类面板；未提供精确计时边界、公开数据集、准确率或完整成本明细。 不将批处理总耗时、每封响应、每秒吞吐当作同一个量；不把作者自报费用泛化到其他邮箱和输入长度。 原帖：https://x.com/rileybrown/status/2100404532119269426
Faadil Shaik（@faadilhshaik）：状态 → 动作。游戏演示与公开代码；未在主讲页给出统一延迟、通关率或费用数字。 作者仓库明确不向 Jev 发送截图：模拟器遥测与 RAM 先变成结构化状态，模型再选择控制器动作。 画面中的瞬时延迟不是完整通关耗时或延迟分布；不据此推断普适物理理解、通关率或实时机器人可靠性。 原帖：https://x.com/faadilhshaik/status/2100086301894881578
结合第 8–9 页讲速度与成本：快速决策可以进入界面交互、批量分类和游戏控制，任务完成仍依赖状态提取、工具执行与结果检查。这些数值的任务和计时口径不同，不要按秒数横向排能力。收束的分工是讲者判断：高频且范围明确的判断交给 Jev，复杂规划和生成交给通用模型，空间与物理则由相应模型或求解器提供。三种方向可组合，但本页不声称存在已验证的 Astra + World Labs + Jev 联合产品。仍可讨论：会选动作是否等于理解物理？怎样验证误判能被发现？
资料截止：2026-09-18；近期窗口：2026-07-19—2026-09-18。
来源：
https://x.com/gregpr07/status/2100411066966749359
https://github.com/browser-use/jev-ultrafast
https://github.com/browser-use/jev-ultrafast/blob/main/docs/performance.md
https://x.com/rileybrown/status/2100404532119269426
https://x.com/faadilhshaik/status/2100086301894881578
https://github.com/fhshaik/typesafe-mario
配图与示意的性质见相应页脚；基准、厂商演示与个人实验不视为通用能力保证。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JEV：快速的超级通用分类器
郭宇原话：
我觉得 JEV 最大的用例是作为快速的超级通用分类器，它在大语言模型的时代，做了一件大语言模型时代之前、小型语言模型没有做好的事情，如果要用 JEV 来快速地组织信息并做出判断，仍然需要大语言模型设计好足够丰富的设计原语
这页是郭宇对 Jev 产品价值的个人判断。先承接第 10 页的邮件分类、DOM 动作选择与游戏控制，说明他眼中的共同结构：大量信息进入一个预先设计好的判断空间，再以很低的延迟反复分类与选择。
“设计原语”可用邮件举例：要描述哪些状态，要区分哪些主题和紧急度，下一步动作有哪些候选项，何时交给人处理，以及怎样记录错误反馈。大语言模型可以帮助设计与迭代这些问题、类别和规则，Jev 在运行时高频执行范围明确的判断；原语是否足够丰富、是否贴合任务，仍需人检查。三栏图是对这句话的讲解示意，不是已经验证的联合产品。
保留“过去的小型模型没有做好”的原话与观点性质，不把它变成所有历史分类器都失效的技术结论。可让郭宇讲一段具体经验：过去在什么地方，分类器的定义、泛化或维护成本使事情没有做成？再进入下一页关于长期积累的判断。
郭宇于 2026-09-19 提供的个人观点与原话；分工图为讲解示意。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使用智能赚取复利的时代，才刚刚开始
郭宇原话：
使用智力获取超额收益的时代结束了，但使用智能赚取复利的时代却才刚刚开始。我们每个月都处在一些事情改变的临界点。今天在银座单向街书店的分享，我将对这个话题展开我的理解和解释。
这是全场的收束观点。用前一页的分工承接：一次设计出来的问题、类别和规则，如果能够持续使用、接受反馈并改进，后续工作就有了可积累的起点。这里对“复利”的理解是组织信息、工作方法与判断流程的长期积累，不展示虚构收益曲线，也不把这段判断写成经济事实或回报保证。
让郭宇自己解释“智力”与“智能”、“超额收益”与“复利”在这句话中的含义，不替他声称某个具体行业已经失去所有超额收益。原话中的“今天……我将……”按讲者提供的文字保留。可以停在这一页，把最后的问题留给现场：你最想让哪一件日常工作从今天开始持续积累？
郭宇于 2026-09-19 提供的个人观点与原话；分工图为讲解示意。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openai.com/index/previewing-ultrafast/" TargetMode="External"/><Relationship Id="rId2" Type="http://schemas.openxmlformats.org/officeDocument/2006/relationships/hyperlink" Target="https://www.worldlabs.ai/blog/atlas" TargetMode="External"/><Relationship Id="rId3" Type="http://schemas.openxmlformats.org/officeDocument/2006/relationships/hyperlink" Target="https://www.worldlabs.ai/blog/real-to-sim-to-real" TargetMode="External"/><Relationship Id="rId4" Type="http://schemas.openxmlformats.org/officeDocument/2006/relationships/hyperlink" Target="https://typesafe.ai/blog/introducing-system-one-models-and-jev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openai.com/index/gpt-6-astra/" TargetMode="External"/><Relationship Id="rId2" Type="http://schemas.openxmlformats.org/officeDocument/2006/relationships/hyperlink" Target="https://developers.openai.com/api/docs/guides/latest-model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ripo3d.ai/blog/gpt-6-astra-3d-character-workflow" TargetMode="External"/><Relationship Id="rId2" Type="http://schemas.openxmlformats.org/officeDocument/2006/relationships/hyperlink" Target="https://x.com/Stefan_3D_AI/status/2100931294771490865" TargetMode="External"/><Relationship Id="rId3" Type="http://schemas.openxmlformats.org/officeDocument/2006/relationships/hyperlink" Target="https://docs.blender.org/manual/en/4.4/addons/import_export/mesh_uv_layout.html" TargetMode="External"/><Relationship Id="rId4" Type="http://schemas.openxmlformats.org/officeDocument/2006/relationships/hyperlink" Target="https://www.tripo3d.ai/features/ai-texturing" TargetMode="External"/><Relationship Id="rId5" Type="http://schemas.openxmlformats.org/officeDocument/2006/relationships/image" Target="../media/image-4-1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x.com/Yokohara_h/status/2098463556849328513" TargetMode="External"/><Relationship Id="rId2" Type="http://schemas.openxmlformats.org/officeDocument/2006/relationships/hyperlink" Target="https://x.com/Yokohara_h/status/2098464885244047720" TargetMode="External"/><Relationship Id="rId3" Type="http://schemas.openxmlformats.org/officeDocument/2006/relationships/hyperlink" Target="https://developer.marvelousdesigner.com/scenario.html" TargetMode="External"/><Relationship Id="rId4" Type="http://schemas.openxmlformats.org/officeDocument/2006/relationships/image" Target="../media/image-5-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worldlabs.ai/blog/atlas" TargetMode="External"/><Relationship Id="rId2" Type="http://schemas.openxmlformats.org/officeDocument/2006/relationships/hyperlink" Target="https://www.worldlabs.ai/blog/marble-world-model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worldlabs.ai/blog/marble-world-model" TargetMode="External"/><Relationship Id="rId2" Type="http://schemas.openxmlformats.org/officeDocument/2006/relationships/hyperlink" Target="https://www.worldlabs.ai/blog/real-to-sim-to-real" TargetMode="External"/><Relationship Id="rId3" Type="http://schemas.openxmlformats.org/officeDocument/2006/relationships/hyperlink" Target="https://www.worldlabs.ai/blog/atlas" TargetMode="External"/><Relationship Id="rId4" Type="http://schemas.openxmlformats.org/officeDocument/2006/relationships/image" Target="../media/image-7-1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typesafe.ai/blog/introducing-system-one-models-and-jev" TargetMode="External"/><Relationship Id="rId2" Type="http://schemas.openxmlformats.org/officeDocument/2006/relationships/hyperlink" Target="https://docs.typesafe.ai/models" TargetMode="External"/><Relationship Id="rId3" Type="http://schemas.openxmlformats.org/officeDocument/2006/relationships/hyperlink" Target="https://docs.typesafe.ai/introduction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evals.typesafe.ai/" TargetMode="External"/><Relationship Id="rId2" Type="http://schemas.openxmlformats.org/officeDocument/2006/relationships/hyperlink" Target="https://typesafe.ai/blog/introducing-system-one-models-and-jev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browser-use/jev-ultrafast" TargetMode="External"/><Relationship Id="rId2" Type="http://schemas.openxmlformats.org/officeDocument/2006/relationships/hyperlink" Target="https://github.com/fhshaik/typesafe-mario" TargetMode="External"/><Relationship Id="rId3" Type="http://schemas.openxmlformats.org/officeDocument/2006/relationships/hyperlink" Target="https://x.com/gregpr07/status/2100411066966749359" TargetMode="External"/><Relationship Id="rId5" Type="http://schemas.openxmlformats.org/officeDocument/2006/relationships/hyperlink" Target="https://x.com/gregpr07/status/2100411066966749359" TargetMode="External"/><Relationship Id="rId6" Type="http://schemas.openxmlformats.org/officeDocument/2006/relationships/hyperlink" Target="https://x.com/gregpr07/status/2100411066966749359" TargetMode="External"/><Relationship Id="rId7" Type="http://schemas.openxmlformats.org/officeDocument/2006/relationships/hyperlink" Target="https://x.com/rileybrown/status/2100404532119269426" TargetMode="External"/><Relationship Id="rId9" Type="http://schemas.openxmlformats.org/officeDocument/2006/relationships/hyperlink" Target="https://x.com/rileybrown/status/2100404532119269426" TargetMode="External"/><Relationship Id="rId10" Type="http://schemas.openxmlformats.org/officeDocument/2006/relationships/hyperlink" Target="https://x.com/rileybrown/status/2100404532119269426" TargetMode="External"/><Relationship Id="rId11" Type="http://schemas.openxmlformats.org/officeDocument/2006/relationships/hyperlink" Target="https://x.com/faadilhshaik/status/2100086301894881578" TargetMode="External"/><Relationship Id="rId13" Type="http://schemas.openxmlformats.org/officeDocument/2006/relationships/hyperlink" Target="https://x.com/faadilhshaik/status/2100086301894881578" TargetMode="External"/><Relationship Id="rId14" Type="http://schemas.openxmlformats.org/officeDocument/2006/relationships/hyperlink" Target="https://x.com/faadilhshaik/status/2100086301894881578" TargetMode="External"/><Relationship Id="rId4" Type="http://schemas.openxmlformats.org/officeDocument/2006/relationships/image" Target="../media/image-10-1.jpg"/><Relationship Id="rId8" Type="http://schemas.openxmlformats.org/officeDocument/2006/relationships/image" Target="../media/image-10-2.jpg"/><Relationship Id="rId12" Type="http://schemas.openxmlformats.org/officeDocument/2006/relationships/image" Target="../media/image-10-3.jp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 WAY STREET TOKYO  /  2026.09.19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/ 12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94360" y="1161288"/>
            <a:ext cx="68580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语言模型</a:t>
            </a:r>
            <a:endParaRPr lang="en-US" sz="6200" dirty="0"/>
          </a:p>
        </p:txBody>
      </p:sp>
      <p:sp>
        <p:nvSpPr>
          <p:cNvPr id="7" name="Text 4"/>
          <p:cNvSpPr/>
          <p:nvPr/>
        </p:nvSpPr>
        <p:spPr>
          <a:xfrm>
            <a:off x="594360" y="2249424"/>
            <a:ext cx="777240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173D53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和 世界模型</a:t>
            </a:r>
            <a:endParaRPr lang="en-US" sz="6200" dirty="0"/>
          </a:p>
        </p:txBody>
      </p:sp>
      <p:sp>
        <p:nvSpPr>
          <p:cNvPr id="8" name="Text 5"/>
          <p:cNvSpPr/>
          <p:nvPr/>
        </p:nvSpPr>
        <p:spPr>
          <a:xfrm>
            <a:off x="594360" y="3401568"/>
            <a:ext cx="54864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之争</a:t>
            </a:r>
            <a:endParaRPr lang="en-US" sz="6200" dirty="0"/>
          </a:p>
        </p:txBody>
      </p:sp>
      <p:sp>
        <p:nvSpPr>
          <p:cNvPr id="9" name="Text 6"/>
          <p:cNvSpPr/>
          <p:nvPr/>
        </p:nvSpPr>
        <p:spPr>
          <a:xfrm>
            <a:off x="594360" y="489204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操作专业软件 · 生成空间 · 结构化决策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94360" y="552297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郭宇  ·  东京银座店  ·  14:30–16:00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412480" y="1252728"/>
            <a:ext cx="2404872" cy="2404872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189720" y="1627632"/>
            <a:ext cx="2066544" cy="3529584"/>
          </a:xfrm>
          <a:prstGeom prst="rect">
            <a:avLst/>
          </a:prstGeom>
          <a:solidFill>
            <a:srgbClr val="171D20"/>
          </a:solidFill>
          <a:ln w="12700">
            <a:solidFill>
              <a:srgbClr val="171D2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473184" y="1929384"/>
            <a:ext cx="1417320" cy="3227832"/>
          </a:xfrm>
          <a:prstGeom prst="rect">
            <a:avLst/>
          </a:prstGeom>
          <a:solidFill>
            <a:srgbClr val="F1EDE3"/>
          </a:solidFill>
          <a:ln w="12700">
            <a:solidFill>
              <a:srgbClr val="F1EDE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473184" y="1929384"/>
            <a:ext cx="146304" cy="3227832"/>
          </a:xfrm>
          <a:prstGeom prst="rect">
            <a:avLst/>
          </a:prstGeom>
          <a:solidFill>
            <a:srgbClr val="AEB9BA"/>
          </a:solidFill>
          <a:ln w="12700">
            <a:solidFill>
              <a:srgbClr val="AEB9B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543800" y="5175504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543800" y="5226710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543800" y="5277917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543800" y="5329123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543800" y="5380330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543800" y="5431536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543800" y="5482742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543800" y="5533949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543800" y="5585155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543800" y="5636362"/>
            <a:ext cx="3721608" cy="0"/>
          </a:xfrm>
          <a:prstGeom prst="line">
            <a:avLst/>
          </a:prstGeom>
          <a:noFill/>
          <a:ln w="10160">
            <a:solidFill>
              <a:srgbClr val="C7CBC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577072" y="4425696"/>
            <a:ext cx="164592" cy="164592"/>
          </a:xfrm>
          <a:prstGeom prst="ellipse">
            <a:avLst/>
          </a:prstGeom>
          <a:solidFill>
            <a:srgbClr val="171D20"/>
          </a:solidFill>
          <a:ln w="12700">
            <a:solidFill>
              <a:srgbClr val="171D20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607247" y="4590288"/>
            <a:ext cx="102413" cy="347472"/>
          </a:xfrm>
          <a:prstGeom prst="rect">
            <a:avLst/>
          </a:prstGeom>
          <a:solidFill>
            <a:srgbClr val="171D20"/>
          </a:solidFill>
          <a:ln w="12700">
            <a:solidFill>
              <a:srgbClr val="171D20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 flipH="1">
            <a:off x="8567928" y="4910328"/>
            <a:ext cx="64008" cy="256032"/>
          </a:xfrm>
          <a:prstGeom prst="line">
            <a:avLst/>
          </a:prstGeom>
          <a:noFill/>
          <a:ln w="25400">
            <a:solidFill>
              <a:srgbClr val="171D20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8677656" y="4910328"/>
            <a:ext cx="64008" cy="256032"/>
          </a:xfrm>
          <a:prstGeom prst="line">
            <a:avLst/>
          </a:prstGeom>
          <a:noFill/>
          <a:ln w="25400">
            <a:solidFill>
              <a:srgbClr val="171D2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662672" y="558698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观察窗口  2026.07.19—09.18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THE LAST TWO MONTHS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这两个月，三种方向同时加速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160934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· 08.13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423160" y="6153912"/>
            <a:ext cx="2029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Labs · Atlas</a:t>
            </a:r>
            <a:endParaRPr lang="en-US" sz="950" dirty="0"/>
          </a:p>
        </p:txBody>
      </p:sp>
      <p:sp>
        <p:nvSpPr>
          <p:cNvPr id="6" name="Text 4">
            <a:hlinkClick r:id="rId3" tooltip=""/>
          </p:cNvPr>
          <p:cNvSpPr/>
          <p:nvPr/>
        </p:nvSpPr>
        <p:spPr>
          <a:xfrm>
            <a:off x="4672584" y="6153912"/>
            <a:ext cx="2029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Labs · R2S2R</a:t>
            </a:r>
            <a:endParaRPr lang="en-US" sz="950" dirty="0"/>
          </a:p>
        </p:txBody>
      </p:sp>
      <p:sp>
        <p:nvSpPr>
          <p:cNvPr id="7" name="Text 5">
            <a:hlinkClick r:id="rId4" tooltip=""/>
          </p:cNvPr>
          <p:cNvSpPr/>
          <p:nvPr/>
        </p:nvSpPr>
        <p:spPr>
          <a:xfrm>
            <a:off x="6922008" y="6153912"/>
            <a:ext cx="19248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· Jev 发布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/ 12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94360" y="1929384"/>
            <a:ext cx="3017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D53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07.28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594360" y="253288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World Labs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94360" y="2898648"/>
            <a:ext cx="3383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现实 → 模拟 → 现实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94360" y="335584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机器人训练与评估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343400" y="1929384"/>
            <a:ext cx="3017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9646A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08.13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4343400" y="253288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OpenAI / Sol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343400" y="2898648"/>
            <a:ext cx="3383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Ultrafast 预览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4343400" y="335584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工作流的速度前史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8092440" y="1929384"/>
            <a:ext cx="3017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D53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09.01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8092440" y="253288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World Labs / Atlas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8092440" y="2898648"/>
            <a:ext cx="3383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生成 + 重建 + 时空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8092440" y="335584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新模型，早期接入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594360" y="3849624"/>
            <a:ext cx="3017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D53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09.03</a:t>
            </a:r>
            <a:endParaRPr lang="en-US" sz="3200" dirty="0"/>
          </a:p>
        </p:txBody>
      </p:sp>
      <p:sp>
        <p:nvSpPr>
          <p:cNvPr id="24" name="Text 21"/>
          <p:cNvSpPr/>
          <p:nvPr/>
        </p:nvSpPr>
        <p:spPr>
          <a:xfrm>
            <a:off x="594360" y="445312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OpenAI / Astra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94360" y="4818888"/>
            <a:ext cx="3383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更强的计算机操作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594360" y="527608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新一代通用模型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4343400" y="3849624"/>
            <a:ext cx="3017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A4573E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09.12 JST</a:t>
            </a:r>
            <a:endParaRPr lang="en-US" sz="2700" dirty="0"/>
          </a:p>
        </p:txBody>
      </p:sp>
      <p:sp>
        <p:nvSpPr>
          <p:cNvPr id="28" name="Text 25"/>
          <p:cNvSpPr/>
          <p:nvPr/>
        </p:nvSpPr>
        <p:spPr>
          <a:xfrm>
            <a:off x="4343400" y="445312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创作者实验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4343400" y="4818888"/>
            <a:ext cx="3383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Astra × 服装型纸</a:t>
            </a:r>
            <a:endParaRPr lang="en-US" sz="2200" dirty="0"/>
          </a:p>
        </p:txBody>
      </p:sp>
      <p:sp>
        <p:nvSpPr>
          <p:cNvPr id="30" name="Text 27"/>
          <p:cNvSpPr/>
          <p:nvPr/>
        </p:nvSpPr>
        <p:spPr>
          <a:xfrm>
            <a:off x="4343400" y="527608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Marvelous Designer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8092440" y="3849624"/>
            <a:ext cx="3017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4573E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09.15</a:t>
            </a:r>
            <a:endParaRPr lang="en-US" sz="3200" dirty="0"/>
          </a:p>
        </p:txBody>
      </p:sp>
      <p:sp>
        <p:nvSpPr>
          <p:cNvPr id="32" name="Text 29"/>
          <p:cNvSpPr/>
          <p:nvPr/>
        </p:nvSpPr>
        <p:spPr>
          <a:xfrm>
            <a:off x="8092440" y="445312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TypeSafe / Jev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8092440" y="4818888"/>
            <a:ext cx="33832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直接输出结构化决策</a:t>
            </a:r>
            <a:endParaRPr lang="en-US" sz="2200" dirty="0"/>
          </a:p>
        </p:txBody>
      </p:sp>
      <p:sp>
        <p:nvSpPr>
          <p:cNvPr id="34" name="Text 31"/>
          <p:cNvSpPr/>
          <p:nvPr/>
        </p:nvSpPr>
        <p:spPr>
          <a:xfrm>
            <a:off x="8092440" y="527608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新模型，早期接入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ROUTE A  /  GPT-6 ASTRA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进步在于：看屏幕，做动作，再纠错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19248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· Astra 发布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738628" y="6153912"/>
            <a:ext cx="15041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· 模型指南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/ 12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4360" y="194767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屏幕定位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94360" y="2414016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ScreenSpot-Pro · 无工具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94360" y="290779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GPT-5.6 Sol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94360" y="3300984"/>
            <a:ext cx="3858768" cy="11887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94360" y="3300984"/>
            <a:ext cx="2967393" cy="118872"/>
          </a:xfrm>
          <a:prstGeom prst="rect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99432" y="2980944"/>
            <a:ext cx="1124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7695A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76.9%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594360" y="374904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GPT-6 Astra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94360" y="4142232"/>
            <a:ext cx="3858768" cy="11887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94360" y="4142232"/>
            <a:ext cx="3577078" cy="118872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599432" y="3822192"/>
            <a:ext cx="1124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92.7%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217920" y="194767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桌面任务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6217920" y="2414016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OSWorld 2.0 · 部分得分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217920" y="290779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GPT-5.6 Sol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217920" y="3300984"/>
            <a:ext cx="3858768" cy="11887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217920" y="3300984"/>
            <a:ext cx="2535211" cy="118872"/>
          </a:xfrm>
          <a:prstGeom prst="rect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222992" y="2980944"/>
            <a:ext cx="1124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7695A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65.7%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6217920" y="374904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GPT-6 Astra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217920" y="4142232"/>
            <a:ext cx="3858768" cy="11887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217920" y="4142232"/>
            <a:ext cx="2801466" cy="118872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222992" y="3822192"/>
            <a:ext cx="1124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72.6%</a:t>
            </a:r>
            <a:endParaRPr lang="en-US" sz="2200" dirty="0"/>
          </a:p>
        </p:txBody>
      </p:sp>
      <p:sp>
        <p:nvSpPr>
          <p:cNvPr id="29" name="Shape 26"/>
          <p:cNvSpPr/>
          <p:nvPr/>
        </p:nvSpPr>
        <p:spPr>
          <a:xfrm>
            <a:off x="594360" y="4992624"/>
            <a:ext cx="2496312" cy="557784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31520" y="5102352"/>
            <a:ext cx="2221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观察屏幕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3154680" y="5276088"/>
            <a:ext cx="18288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3410712" y="4992624"/>
            <a:ext cx="2496312" cy="557784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547872" y="5102352"/>
            <a:ext cx="2221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制定步骤</a:t>
            </a:r>
            <a:endParaRPr lang="en-US" sz="1800" dirty="0"/>
          </a:p>
        </p:txBody>
      </p:sp>
      <p:sp>
        <p:nvSpPr>
          <p:cNvPr id="34" name="Shape 31"/>
          <p:cNvSpPr/>
          <p:nvPr/>
        </p:nvSpPr>
        <p:spPr>
          <a:xfrm>
            <a:off x="5971032" y="5276088"/>
            <a:ext cx="18288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35" name="Shape 32"/>
          <p:cNvSpPr/>
          <p:nvPr/>
        </p:nvSpPr>
        <p:spPr>
          <a:xfrm>
            <a:off x="6227064" y="4992624"/>
            <a:ext cx="2496312" cy="557784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364224" y="5102352"/>
            <a:ext cx="2221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操作工具</a:t>
            </a:r>
            <a:endParaRPr lang="en-US" sz="1800" dirty="0"/>
          </a:p>
        </p:txBody>
      </p:sp>
      <p:sp>
        <p:nvSpPr>
          <p:cNvPr id="37" name="Shape 34"/>
          <p:cNvSpPr/>
          <p:nvPr/>
        </p:nvSpPr>
        <p:spPr>
          <a:xfrm>
            <a:off x="8787384" y="5276088"/>
            <a:ext cx="18288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38" name="Shape 35"/>
          <p:cNvSpPr/>
          <p:nvPr/>
        </p:nvSpPr>
        <p:spPr>
          <a:xfrm>
            <a:off x="9043416" y="4992624"/>
            <a:ext cx="2496312" cy="557784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9180576" y="5102352"/>
            <a:ext cx="2221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检查结果</a:t>
            </a:r>
            <a:endParaRPr lang="en-US" sz="1800" dirty="0"/>
          </a:p>
        </p:txBody>
      </p:sp>
      <p:sp>
        <p:nvSpPr>
          <p:cNvPr id="40" name="Text 37"/>
          <p:cNvSpPr/>
          <p:nvPr/>
        </p:nvSpPr>
        <p:spPr>
          <a:xfrm>
            <a:off x="594360" y="5760720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厂商报告；OSWorld 2.0 为 v2026.08.08 离线集。两种指标分别衡量定位与任务完成，不能混算。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ASTRA × TRIPO × BLENDER  /  IMAGE · MESH · UV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从参考图，到能编辑的三维资产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2029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Tripo · Astra 角色流程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843784" y="6153912"/>
            <a:ext cx="22402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Stefan · Smart UV 原帖</a:t>
            </a:r>
            <a:endParaRPr lang="en-US" sz="950" dirty="0"/>
          </a:p>
        </p:txBody>
      </p:sp>
      <p:sp>
        <p:nvSpPr>
          <p:cNvPr id="6" name="Text 4">
            <a:hlinkClick r:id="rId3" tooltip=""/>
          </p:cNvPr>
          <p:cNvSpPr/>
          <p:nvPr/>
        </p:nvSpPr>
        <p:spPr>
          <a:xfrm>
            <a:off x="5303520" y="6153912"/>
            <a:ext cx="1714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Blender · UV 布局</a:t>
            </a:r>
            <a:endParaRPr lang="en-US" sz="950" dirty="0"/>
          </a:p>
        </p:txBody>
      </p:sp>
      <p:sp>
        <p:nvSpPr>
          <p:cNvPr id="7" name="Text 5">
            <a:hlinkClick r:id="rId4" tooltip=""/>
          </p:cNvPr>
          <p:cNvSpPr/>
          <p:nvPr/>
        </p:nvSpPr>
        <p:spPr>
          <a:xfrm>
            <a:off x="7237476" y="6153912"/>
            <a:ext cx="15041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Tripo · 图像与纹理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 / 12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94360" y="1892808"/>
            <a:ext cx="2432304" cy="877824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2376" y="2048256"/>
            <a:ext cx="2176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Image Generation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22376" y="2459736"/>
            <a:ext cx="21762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参考图 / 分件图</a:t>
            </a:r>
            <a:endParaRPr lang="en-US" sz="1240" dirty="0"/>
          </a:p>
        </p:txBody>
      </p:sp>
      <p:sp>
        <p:nvSpPr>
          <p:cNvPr id="14" name="Shape 11"/>
          <p:cNvSpPr/>
          <p:nvPr/>
        </p:nvSpPr>
        <p:spPr>
          <a:xfrm>
            <a:off x="3118104" y="2331720"/>
            <a:ext cx="22860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15" name="Shape 12"/>
          <p:cNvSpPr/>
          <p:nvPr/>
        </p:nvSpPr>
        <p:spPr>
          <a:xfrm>
            <a:off x="3447288" y="1892808"/>
            <a:ext cx="2432304" cy="877824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575304" y="2048256"/>
            <a:ext cx="2176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Tripo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3575304" y="2459736"/>
            <a:ext cx="21762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图生 3D / 网格与 UV</a:t>
            </a:r>
            <a:endParaRPr lang="en-US" sz="1240" dirty="0"/>
          </a:p>
        </p:txBody>
      </p:sp>
      <p:sp>
        <p:nvSpPr>
          <p:cNvPr id="18" name="Shape 15"/>
          <p:cNvSpPr/>
          <p:nvPr/>
        </p:nvSpPr>
        <p:spPr>
          <a:xfrm>
            <a:off x="5971032" y="2331720"/>
            <a:ext cx="22860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6300216" y="1892808"/>
            <a:ext cx="2432304" cy="877824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28232" y="2048256"/>
            <a:ext cx="2176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Astra + Blender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428232" y="2459736"/>
            <a:ext cx="21762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MCP 组装 / 绑定 / 材质</a:t>
            </a:r>
            <a:endParaRPr lang="en-US" sz="1240" dirty="0"/>
          </a:p>
        </p:txBody>
      </p:sp>
      <p:sp>
        <p:nvSpPr>
          <p:cNvPr id="22" name="Shape 19"/>
          <p:cNvSpPr/>
          <p:nvPr/>
        </p:nvSpPr>
        <p:spPr>
          <a:xfrm>
            <a:off x="8823960" y="2331720"/>
            <a:ext cx="22860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9153144" y="1892808"/>
            <a:ext cx="2432304" cy="877824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281160" y="2048256"/>
            <a:ext cx="2176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可编辑工程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9281160" y="2459736"/>
            <a:ext cx="217627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模型 / 贴图 / 动画</a:t>
            </a:r>
            <a:endParaRPr lang="en-US" sz="1240" dirty="0"/>
          </a:p>
        </p:txBody>
      </p:sp>
      <p:sp>
        <p:nvSpPr>
          <p:cNvPr id="26" name="Text 23"/>
          <p:cNvSpPr/>
          <p:nvPr/>
        </p:nvSpPr>
        <p:spPr>
          <a:xfrm>
            <a:off x="594360" y="2880360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组合流程示意 · 经 MCP 操作 Blender，逐步检查。</a:t>
            </a:r>
            <a:endParaRPr lang="en-US" sz="1180" dirty="0"/>
          </a:p>
        </p:txBody>
      </p:sp>
      <p:sp>
        <p:nvSpPr>
          <p:cNvPr id="27" name="Text 24"/>
          <p:cNvSpPr/>
          <p:nvPr/>
        </p:nvSpPr>
        <p:spPr>
          <a:xfrm>
            <a:off x="594360" y="3401568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3D53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UV：给三维表面一张二维“版型”</a:t>
            </a:r>
            <a:endParaRPr lang="en-US" sz="2300" dirty="0"/>
          </a:p>
        </p:txBody>
      </p:sp>
      <p:sp>
        <p:nvSpPr>
          <p:cNvPr id="28" name="Text 25"/>
          <p:cNvSpPr/>
          <p:nvPr/>
        </p:nvSpPr>
        <p:spPr>
          <a:xfrm>
            <a:off x="594360" y="3977640"/>
            <a:ext cx="5897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网格 → Smart UV 展开 → UV 布局</a:t>
            </a:r>
            <a:endParaRPr lang="en-US" sz="1900" dirty="0"/>
          </a:p>
        </p:txBody>
      </p:sp>
      <p:sp>
        <p:nvSpPr>
          <p:cNvPr id="29" name="Text 26"/>
          <p:cNvSpPr/>
          <p:nvPr/>
        </p:nvSpPr>
        <p:spPr>
          <a:xfrm>
            <a:off x="594360" y="4544568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Image Generation 接着做什么？</a:t>
            </a:r>
            <a:endParaRPr lang="en-US" sz="2000" dirty="0"/>
          </a:p>
        </p:txBody>
      </p:sp>
      <p:sp>
        <p:nvSpPr>
          <p:cNvPr id="30" name="Text 27"/>
          <p:cNvSpPr/>
          <p:nvPr/>
        </p:nvSpPr>
        <p:spPr>
          <a:xfrm>
            <a:off x="594360" y="4983480"/>
            <a:ext cx="5943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布局 / 蒙版 + 参考图 → 生成或修改纹理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贴回 Blender → 检查接缝、拉伸与材质</a:t>
            </a:r>
            <a:endParaRPr lang="en-US" sz="1650" dirty="0"/>
          </a:p>
        </p:txBody>
      </p:sp>
      <p:sp>
        <p:nvSpPr>
          <p:cNvPr id="31" name="Text 28"/>
          <p:cNvSpPr/>
          <p:nvPr/>
        </p:nvSpPr>
        <p:spPr>
          <a:xfrm>
            <a:off x="594360" y="5843016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可组合的纹理流程示意；生成纹理不等于求解 UV 坐标。</a:t>
            </a:r>
            <a:endParaRPr lang="en-US" sz="1180" dirty="0"/>
          </a:p>
        </p:txBody>
      </p:sp>
      <p:pic>
        <p:nvPicPr>
          <p:cNvPr id="32" name="Image 0" descr="Stefan 3D AI 原帖视频封面：Tripo 的二维 UV 岛与对应三维头部区域。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864" y="3328416"/>
            <a:ext cx="4681728" cy="2633472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6912864" y="2898648"/>
            <a:ext cx="4681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09.18 · Stefan 的 Smart UV 展示（原帖视频封面）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MARVELOUS DESIGNER  /  CREATOR EXPERIMENT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服装已经能做，人的反馈仍然关键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1714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Yokohara · X 原帖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528316" y="6153912"/>
            <a:ext cx="1714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Yokohara · 后续说明</a:t>
            </a:r>
            <a:endParaRPr lang="en-US" sz="950" dirty="0"/>
          </a:p>
        </p:txBody>
      </p:sp>
      <p:sp>
        <p:nvSpPr>
          <p:cNvPr id="6" name="Text 4">
            <a:hlinkClick r:id="rId3" tooltip=""/>
          </p:cNvPr>
          <p:cNvSpPr/>
          <p:nvPr/>
        </p:nvSpPr>
        <p:spPr>
          <a:xfrm>
            <a:off x="4462272" y="6153912"/>
            <a:ext cx="266090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Marvelous Designer · API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 / 12</a:t>
            </a:r>
            <a:endParaRPr lang="en-US" sz="1100" dirty="0"/>
          </a:p>
        </p:txBody>
      </p:sp>
      <p:pic>
        <p:nvPicPr>
          <p:cNvPr id="10" name="Image 0" descr="Hirokazu Yokohara 公开实验的服装视频封面；原图未修改。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901952"/>
            <a:ext cx="3831336" cy="3831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5093208" y="1938528"/>
            <a:ext cx="3474720" cy="292608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166360" y="1979676"/>
            <a:ext cx="332841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2026.09.12 JST · 创作者自述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093208" y="2596896"/>
            <a:ext cx="6355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D53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Astra → MCP → 型纸与服装</a:t>
            </a:r>
            <a:endParaRPr lang="en-US" sz="2800" dirty="0"/>
          </a:p>
        </p:txBody>
      </p:sp>
      <p:sp>
        <p:nvSpPr>
          <p:cNvPr id="14" name="Text 10"/>
          <p:cNvSpPr/>
          <p:nvPr/>
        </p:nvSpPr>
        <p:spPr>
          <a:xfrm>
            <a:off x="5093208" y="3438144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可继续编辑</a:t>
            </a:r>
            <a:endParaRPr lang="en-US" sz="2300" dirty="0"/>
          </a:p>
        </p:txBody>
      </p:sp>
      <p:sp>
        <p:nvSpPr>
          <p:cNvPr id="15" name="Text 11"/>
          <p:cNvSpPr/>
          <p:nvPr/>
        </p:nvSpPr>
        <p:spPr>
          <a:xfrm>
            <a:off x="5093208" y="3931920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输出进入专业软件的原有制作流程。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5093208" y="4572000"/>
            <a:ext cx="5852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仍需多次修正</a:t>
            </a:r>
            <a:endParaRPr lang="en-US" sz="2300" dirty="0"/>
          </a:p>
        </p:txBody>
      </p:sp>
      <p:sp>
        <p:nvSpPr>
          <p:cNvPr id="17" name="Text 13"/>
          <p:cNvSpPr/>
          <p:nvPr/>
        </p:nvSpPr>
        <p:spPr>
          <a:xfrm>
            <a:off x="5093208" y="507492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复杂褶边、丝带与细节，仍考验审美和判断。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594360" y="5852160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图：Hirokazu Yokohara 原帖视频封面；公开实验观察，未复现。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ROUTE B  /  WORLD LABS ATLAS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从几张照片，建立可探索的空间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2029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Labs · Atlas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843784" y="6153912"/>
            <a:ext cx="21351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Labs · Marble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 / 12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4360" y="1911096"/>
            <a:ext cx="5303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00" b="1" dirty="0">
                <a:solidFill>
                  <a:srgbClr val="173D53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09.01  Atlas</a:t>
            </a:r>
            <a:endParaRPr lang="en-US" sz="3500" dirty="0"/>
          </a:p>
        </p:txBody>
      </p:sp>
      <p:sp>
        <p:nvSpPr>
          <p:cNvPr id="10" name="Text 7"/>
          <p:cNvSpPr/>
          <p:nvPr/>
        </p:nvSpPr>
        <p:spPr>
          <a:xfrm>
            <a:off x="594360" y="2743200"/>
            <a:ext cx="491947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文本、图像、视频与 3D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进入共享的空间上下文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594360" y="3995928"/>
            <a:ext cx="50292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控制相机路径  /  补全未见区域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输出新视角、点云与 3D 高斯泼溅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594360" y="5266944"/>
            <a:ext cx="5056632" cy="292608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67512" y="5308092"/>
            <a:ext cx="491032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Atlas：早期接入，非全量 Marble 更新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400800" y="2048256"/>
            <a:ext cx="1627632" cy="1152144"/>
          </a:xfrm>
          <a:prstGeom prst="rect">
            <a:avLst/>
          </a:prstGeom>
          <a:solidFill>
            <a:srgbClr val="E0E6E5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720840" y="2295144"/>
            <a:ext cx="182880" cy="18288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6519672" y="2569464"/>
            <a:ext cx="539496" cy="356616"/>
          </a:xfrm>
          <a:prstGeom prst="line">
            <a:avLst/>
          </a:prstGeom>
          <a:noFill/>
          <a:ln w="12700">
            <a:solidFill>
              <a:srgbClr val="7695A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059168" y="2569464"/>
            <a:ext cx="822960" cy="475488"/>
          </a:xfrm>
          <a:prstGeom prst="line">
            <a:avLst/>
          </a:prstGeom>
          <a:noFill/>
          <a:ln w="12700">
            <a:solidFill>
              <a:srgbClr val="7695A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647688" y="2267712"/>
            <a:ext cx="1627632" cy="1152144"/>
          </a:xfrm>
          <a:prstGeom prst="rect">
            <a:avLst/>
          </a:prstGeom>
          <a:solidFill>
            <a:srgbClr val="E0E6E5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967728" y="2514600"/>
            <a:ext cx="182880" cy="18288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6766560" y="2788920"/>
            <a:ext cx="539496" cy="356616"/>
          </a:xfrm>
          <a:prstGeom prst="line">
            <a:avLst/>
          </a:prstGeom>
          <a:noFill/>
          <a:ln w="12700">
            <a:solidFill>
              <a:srgbClr val="7695A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306056" y="2788920"/>
            <a:ext cx="822960" cy="475488"/>
          </a:xfrm>
          <a:prstGeom prst="line">
            <a:avLst/>
          </a:prstGeom>
          <a:noFill/>
          <a:ln w="12700">
            <a:solidFill>
              <a:srgbClr val="7695A4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94576" y="2487168"/>
            <a:ext cx="1627632" cy="1152144"/>
          </a:xfrm>
          <a:prstGeom prst="rect">
            <a:avLst/>
          </a:prstGeom>
          <a:solidFill>
            <a:srgbClr val="FCFAF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214616" y="2734056"/>
            <a:ext cx="182880" cy="18288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V="1">
            <a:off x="7013448" y="3008376"/>
            <a:ext cx="539496" cy="356616"/>
          </a:xfrm>
          <a:prstGeom prst="line">
            <a:avLst/>
          </a:prstGeom>
          <a:noFill/>
          <a:ln w="12700">
            <a:solidFill>
              <a:srgbClr val="7695A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552944" y="3008376"/>
            <a:ext cx="822960" cy="475488"/>
          </a:xfrm>
          <a:prstGeom prst="line">
            <a:avLst/>
          </a:prstGeom>
          <a:noFill/>
          <a:ln w="12700">
            <a:solidFill>
              <a:srgbClr val="7695A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695944" y="2971800"/>
            <a:ext cx="612648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27" name="Shape 24"/>
          <p:cNvSpPr/>
          <p:nvPr/>
        </p:nvSpPr>
        <p:spPr>
          <a:xfrm>
            <a:off x="9628632" y="2706624"/>
            <a:ext cx="1161288" cy="0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0789920" y="2706624"/>
            <a:ext cx="0" cy="1106424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flipH="1">
            <a:off x="9628632" y="3813048"/>
            <a:ext cx="1161288" cy="0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 flipV="1">
            <a:off x="9628632" y="2706624"/>
            <a:ext cx="0" cy="1106424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 flipV="1">
            <a:off x="9628632" y="2258568"/>
            <a:ext cx="448056" cy="448056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10076688" y="2258568"/>
            <a:ext cx="1161288" cy="0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 flipH="1">
            <a:off x="10789920" y="2258568"/>
            <a:ext cx="448056" cy="448056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11237976" y="2258568"/>
            <a:ext cx="0" cy="1106424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flipH="1">
            <a:off x="10789920" y="3364992"/>
            <a:ext cx="448056" cy="448056"/>
          </a:xfrm>
          <a:prstGeom prst="line">
            <a:avLst/>
          </a:prstGeom>
          <a:noFill/>
          <a:ln w="17780">
            <a:solidFill>
              <a:srgbClr val="173D53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0076688" y="2258568"/>
            <a:ext cx="0" cy="1106424"/>
          </a:xfrm>
          <a:prstGeom prst="line">
            <a:avLst/>
          </a:prstGeom>
          <a:noFill/>
          <a:ln w="8890">
            <a:solidFill>
              <a:srgbClr val="173D53"/>
            </a:solidFill>
            <a:prstDash val="dash"/>
          </a:ln>
        </p:spPr>
      </p:sp>
      <p:sp>
        <p:nvSpPr>
          <p:cNvPr id="37" name="Shape 34"/>
          <p:cNvSpPr/>
          <p:nvPr/>
        </p:nvSpPr>
        <p:spPr>
          <a:xfrm flipV="1">
            <a:off x="9628632" y="3364992"/>
            <a:ext cx="448056" cy="448056"/>
          </a:xfrm>
          <a:prstGeom prst="line">
            <a:avLst/>
          </a:prstGeom>
          <a:noFill/>
          <a:ln w="8890">
            <a:solidFill>
              <a:srgbClr val="173D53"/>
            </a:solidFill>
            <a:prstDash val="dash"/>
          </a:ln>
        </p:spPr>
      </p:sp>
      <p:sp>
        <p:nvSpPr>
          <p:cNvPr id="38" name="Shape 35"/>
          <p:cNvSpPr/>
          <p:nvPr/>
        </p:nvSpPr>
        <p:spPr>
          <a:xfrm>
            <a:off x="10076688" y="3364992"/>
            <a:ext cx="1161288" cy="0"/>
          </a:xfrm>
          <a:prstGeom prst="line">
            <a:avLst/>
          </a:prstGeom>
          <a:noFill/>
          <a:ln w="8890">
            <a:solidFill>
              <a:srgbClr val="173D53"/>
            </a:solidFill>
            <a:prstDash val="dash"/>
          </a:ln>
        </p:spPr>
      </p:sp>
      <p:sp>
        <p:nvSpPr>
          <p:cNvPr id="39" name="Shape 36"/>
          <p:cNvSpPr/>
          <p:nvPr/>
        </p:nvSpPr>
        <p:spPr>
          <a:xfrm>
            <a:off x="7424928" y="4288536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9674147" y="4743044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8284053" y="5197553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10533272" y="4554781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9143178" y="5009289"/>
            <a:ext cx="30175" cy="30175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7753085" y="4366517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10002303" y="4821026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8612210" y="5275534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10861428" y="4632762"/>
            <a:ext cx="37490" cy="3749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9471335" y="5087270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8081241" y="4444499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10330460" y="4899007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940366" y="5353515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7550273" y="4710743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9799491" y="5165252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8409398" y="4522480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10658616" y="4976988"/>
            <a:ext cx="30175" cy="30175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268523" y="4334216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7878429" y="4788725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10127648" y="5243233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8737554" y="4600461"/>
            <a:ext cx="37490" cy="3749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10986773" y="5054969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9596679" y="4412198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8206586" y="4866706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10455804" y="5321214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065711" y="4678442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7675617" y="5132951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9924836" y="4490179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67" name="Shape 64"/>
          <p:cNvSpPr/>
          <p:nvPr/>
        </p:nvSpPr>
        <p:spPr>
          <a:xfrm>
            <a:off x="8534742" y="4944687"/>
            <a:ext cx="30175" cy="30175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68" name="Shape 65"/>
          <p:cNvSpPr/>
          <p:nvPr/>
        </p:nvSpPr>
        <p:spPr>
          <a:xfrm>
            <a:off x="10783961" y="4301915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69" name="Shape 66"/>
          <p:cNvSpPr/>
          <p:nvPr/>
        </p:nvSpPr>
        <p:spPr>
          <a:xfrm>
            <a:off x="9393867" y="4756424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8003774" y="5210932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1" name="Shape 68"/>
          <p:cNvSpPr/>
          <p:nvPr/>
        </p:nvSpPr>
        <p:spPr>
          <a:xfrm>
            <a:off x="10252992" y="4568160"/>
            <a:ext cx="37490" cy="3749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8862899" y="5022669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3" name="Shape 70"/>
          <p:cNvSpPr/>
          <p:nvPr/>
        </p:nvSpPr>
        <p:spPr>
          <a:xfrm>
            <a:off x="7472805" y="4379897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9722024" y="4834405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5" name="Shape 72"/>
          <p:cNvSpPr/>
          <p:nvPr/>
        </p:nvSpPr>
        <p:spPr>
          <a:xfrm>
            <a:off x="8331930" y="5288913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76" name="Shape 73"/>
          <p:cNvSpPr/>
          <p:nvPr/>
        </p:nvSpPr>
        <p:spPr>
          <a:xfrm>
            <a:off x="10581149" y="4646142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9191055" y="5100650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8" name="Shape 75"/>
          <p:cNvSpPr/>
          <p:nvPr/>
        </p:nvSpPr>
        <p:spPr>
          <a:xfrm>
            <a:off x="7800962" y="4457878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10050180" y="4912386"/>
            <a:ext cx="30175" cy="30175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8660087" y="5366895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10909305" y="4724123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9519212" y="5178631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83" name="Shape 80"/>
          <p:cNvSpPr/>
          <p:nvPr/>
        </p:nvSpPr>
        <p:spPr>
          <a:xfrm>
            <a:off x="8129119" y="4535859"/>
            <a:ext cx="37490" cy="3749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84" name="Shape 81"/>
          <p:cNvSpPr/>
          <p:nvPr/>
        </p:nvSpPr>
        <p:spPr>
          <a:xfrm>
            <a:off x="10378337" y="4990368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85" name="Shape 82"/>
          <p:cNvSpPr/>
          <p:nvPr/>
        </p:nvSpPr>
        <p:spPr>
          <a:xfrm>
            <a:off x="8988244" y="4347596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7598150" y="4802104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9847369" y="5256612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88" name="Shape 85"/>
          <p:cNvSpPr/>
          <p:nvPr/>
        </p:nvSpPr>
        <p:spPr>
          <a:xfrm>
            <a:off x="8457275" y="4613841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89" name="Shape 86"/>
          <p:cNvSpPr/>
          <p:nvPr/>
        </p:nvSpPr>
        <p:spPr>
          <a:xfrm>
            <a:off x="10706494" y="5068349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0" name="Shape 87"/>
          <p:cNvSpPr/>
          <p:nvPr/>
        </p:nvSpPr>
        <p:spPr>
          <a:xfrm>
            <a:off x="9316400" y="4425577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1" name="Shape 88"/>
          <p:cNvSpPr/>
          <p:nvPr/>
        </p:nvSpPr>
        <p:spPr>
          <a:xfrm>
            <a:off x="7926307" y="4880085"/>
            <a:ext cx="30175" cy="30175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92" name="Shape 89"/>
          <p:cNvSpPr/>
          <p:nvPr/>
        </p:nvSpPr>
        <p:spPr>
          <a:xfrm>
            <a:off x="10175525" y="5334594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3" name="Shape 90"/>
          <p:cNvSpPr/>
          <p:nvPr/>
        </p:nvSpPr>
        <p:spPr>
          <a:xfrm>
            <a:off x="8785432" y="4691822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4" name="Shape 91"/>
          <p:cNvSpPr/>
          <p:nvPr/>
        </p:nvSpPr>
        <p:spPr>
          <a:xfrm>
            <a:off x="11034650" y="5146330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5" name="Shape 92"/>
          <p:cNvSpPr/>
          <p:nvPr/>
        </p:nvSpPr>
        <p:spPr>
          <a:xfrm>
            <a:off x="9644557" y="4503558"/>
            <a:ext cx="37490" cy="3749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96" name="Shape 93"/>
          <p:cNvSpPr/>
          <p:nvPr/>
        </p:nvSpPr>
        <p:spPr>
          <a:xfrm>
            <a:off x="8254463" y="4958067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7" name="Shape 94"/>
          <p:cNvSpPr/>
          <p:nvPr/>
        </p:nvSpPr>
        <p:spPr>
          <a:xfrm>
            <a:off x="10503682" y="4315295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8" name="Shape 95"/>
          <p:cNvSpPr/>
          <p:nvPr/>
        </p:nvSpPr>
        <p:spPr>
          <a:xfrm>
            <a:off x="9113588" y="4769803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99" name="Shape 96"/>
          <p:cNvSpPr/>
          <p:nvPr/>
        </p:nvSpPr>
        <p:spPr>
          <a:xfrm>
            <a:off x="7723495" y="5224311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00" name="Shape 97"/>
          <p:cNvSpPr/>
          <p:nvPr/>
        </p:nvSpPr>
        <p:spPr>
          <a:xfrm>
            <a:off x="9972713" y="4581540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01" name="Shape 98"/>
          <p:cNvSpPr/>
          <p:nvPr/>
        </p:nvSpPr>
        <p:spPr>
          <a:xfrm>
            <a:off x="8582620" y="5036048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02" name="Shape 99"/>
          <p:cNvSpPr/>
          <p:nvPr/>
        </p:nvSpPr>
        <p:spPr>
          <a:xfrm>
            <a:off x="10831838" y="4393276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03" name="Shape 100"/>
          <p:cNvSpPr/>
          <p:nvPr/>
        </p:nvSpPr>
        <p:spPr>
          <a:xfrm>
            <a:off x="9441745" y="4847784"/>
            <a:ext cx="30175" cy="30175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04" name="Shape 101"/>
          <p:cNvSpPr/>
          <p:nvPr/>
        </p:nvSpPr>
        <p:spPr>
          <a:xfrm>
            <a:off x="8051651" y="5302293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05" name="Shape 102"/>
          <p:cNvSpPr/>
          <p:nvPr/>
        </p:nvSpPr>
        <p:spPr>
          <a:xfrm>
            <a:off x="10300870" y="4659521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06" name="Shape 103"/>
          <p:cNvSpPr/>
          <p:nvPr/>
        </p:nvSpPr>
        <p:spPr>
          <a:xfrm>
            <a:off x="8910776" y="5114029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07" name="Shape 104"/>
          <p:cNvSpPr/>
          <p:nvPr/>
        </p:nvSpPr>
        <p:spPr>
          <a:xfrm>
            <a:off x="7520683" y="4471258"/>
            <a:ext cx="37490" cy="3749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08" name="Shape 105"/>
          <p:cNvSpPr/>
          <p:nvPr/>
        </p:nvSpPr>
        <p:spPr>
          <a:xfrm>
            <a:off x="9769901" y="4925766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09" name="Shape 106"/>
          <p:cNvSpPr/>
          <p:nvPr/>
        </p:nvSpPr>
        <p:spPr>
          <a:xfrm>
            <a:off x="8379808" y="5380274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0" name="Shape 107"/>
          <p:cNvSpPr/>
          <p:nvPr/>
        </p:nvSpPr>
        <p:spPr>
          <a:xfrm>
            <a:off x="10629026" y="4737502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1" name="Shape 108"/>
          <p:cNvSpPr/>
          <p:nvPr/>
        </p:nvSpPr>
        <p:spPr>
          <a:xfrm>
            <a:off x="9238933" y="5192011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12" name="Shape 109"/>
          <p:cNvSpPr/>
          <p:nvPr/>
        </p:nvSpPr>
        <p:spPr>
          <a:xfrm>
            <a:off x="7848839" y="4549239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3" name="Shape 110"/>
          <p:cNvSpPr/>
          <p:nvPr/>
        </p:nvSpPr>
        <p:spPr>
          <a:xfrm>
            <a:off x="10098058" y="5003747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4" name="Shape 111"/>
          <p:cNvSpPr/>
          <p:nvPr/>
        </p:nvSpPr>
        <p:spPr>
          <a:xfrm>
            <a:off x="8707964" y="4360975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5" name="Shape 112"/>
          <p:cNvSpPr/>
          <p:nvPr/>
        </p:nvSpPr>
        <p:spPr>
          <a:xfrm>
            <a:off x="10957183" y="4815484"/>
            <a:ext cx="30175" cy="30175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16" name="Shape 113"/>
          <p:cNvSpPr/>
          <p:nvPr/>
        </p:nvSpPr>
        <p:spPr>
          <a:xfrm>
            <a:off x="9567089" y="5269992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7" name="Shape 114"/>
          <p:cNvSpPr/>
          <p:nvPr/>
        </p:nvSpPr>
        <p:spPr>
          <a:xfrm>
            <a:off x="8176996" y="4627220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8" name="Shape 115"/>
          <p:cNvSpPr/>
          <p:nvPr/>
        </p:nvSpPr>
        <p:spPr>
          <a:xfrm>
            <a:off x="10426214" y="5081728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19" name="Shape 116"/>
          <p:cNvSpPr/>
          <p:nvPr/>
        </p:nvSpPr>
        <p:spPr>
          <a:xfrm>
            <a:off x="9036121" y="4438957"/>
            <a:ext cx="37490" cy="3749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20" name="Shape 117"/>
          <p:cNvSpPr/>
          <p:nvPr/>
        </p:nvSpPr>
        <p:spPr>
          <a:xfrm>
            <a:off x="7646027" y="4893465"/>
            <a:ext cx="22860" cy="2286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21" name="Shape 118"/>
          <p:cNvSpPr/>
          <p:nvPr/>
        </p:nvSpPr>
        <p:spPr>
          <a:xfrm>
            <a:off x="9895246" y="5347973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22" name="Shape 119"/>
          <p:cNvSpPr/>
          <p:nvPr/>
        </p:nvSpPr>
        <p:spPr>
          <a:xfrm>
            <a:off x="8505152" y="4705201"/>
            <a:ext cx="37490" cy="37490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23" name="Shape 120"/>
          <p:cNvSpPr/>
          <p:nvPr/>
        </p:nvSpPr>
        <p:spPr>
          <a:xfrm>
            <a:off x="10754371" y="5159710"/>
            <a:ext cx="22860" cy="22860"/>
          </a:xfrm>
          <a:prstGeom prst="ellipse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24" name="Shape 121"/>
          <p:cNvSpPr/>
          <p:nvPr/>
        </p:nvSpPr>
        <p:spPr>
          <a:xfrm>
            <a:off x="9364277" y="4516938"/>
            <a:ext cx="30175" cy="30175"/>
          </a:xfrm>
          <a:prstGeom prst="ellipse">
            <a:avLst/>
          </a:prstGeom>
          <a:solidFill>
            <a:srgbClr val="7695A4"/>
          </a:solidFill>
          <a:ln w="12700">
            <a:solidFill>
              <a:srgbClr val="7695A4"/>
            </a:solidFill>
            <a:prstDash val="solid"/>
          </a:ln>
        </p:spPr>
      </p:sp>
      <p:sp>
        <p:nvSpPr>
          <p:cNvPr id="125" name="Text 122"/>
          <p:cNvSpPr/>
          <p:nvPr/>
        </p:nvSpPr>
        <p:spPr>
          <a:xfrm>
            <a:off x="6400800" y="3941064"/>
            <a:ext cx="5029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照片 → 空间表征 · 原创示意</a:t>
            </a:r>
            <a:endParaRPr lang="en-US" sz="1600" dirty="0"/>
          </a:p>
        </p:txBody>
      </p:sp>
      <p:sp>
        <p:nvSpPr>
          <p:cNvPr id="126" name="Text 123"/>
          <p:cNvSpPr/>
          <p:nvPr/>
        </p:nvSpPr>
        <p:spPr>
          <a:xfrm>
            <a:off x="6364224" y="4718304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点云示意</a:t>
            </a:r>
            <a:endParaRPr lang="en-US" sz="1200" dirty="0"/>
          </a:p>
        </p:txBody>
      </p:sp>
      <p:sp>
        <p:nvSpPr>
          <p:cNvPr id="127" name="Text 124"/>
          <p:cNvSpPr/>
          <p:nvPr/>
        </p:nvSpPr>
        <p:spPr>
          <a:xfrm>
            <a:off x="6345936" y="560527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点云是点；splat 加入外观；mesh 是连接成面的几何。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PHYSICS  /  FROM GEOMETRY TO INTERACTION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分界正在移动：从看起来，到动起来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21351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Labs · Marble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948940" y="6153912"/>
            <a:ext cx="2029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Labs · R2S2R</a:t>
            </a:r>
            <a:endParaRPr lang="en-US" sz="950" dirty="0"/>
          </a:p>
        </p:txBody>
      </p:sp>
      <p:sp>
        <p:nvSpPr>
          <p:cNvPr id="6" name="Text 4">
            <a:hlinkClick r:id="rId3" tooltip=""/>
          </p:cNvPr>
          <p:cNvSpPr/>
          <p:nvPr/>
        </p:nvSpPr>
        <p:spPr>
          <a:xfrm>
            <a:off x="5198364" y="6153912"/>
            <a:ext cx="2029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World Labs · Atlas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 / 12</a:t>
            </a:r>
            <a:endParaRPr lang="en-US" sz="1100" dirty="0"/>
          </a:p>
        </p:txBody>
      </p:sp>
      <p:pic>
        <p:nvPicPr>
          <p:cNvPr id="10" name="Image 0" descr="World Labs Atlas 官方机器人实验的视频封面，展示现实数据采集。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929384"/>
            <a:ext cx="6327648" cy="355930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94360" y="5596128"/>
            <a:ext cx="6309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图：World Labs Atlas 官方视频封面 · 现实数据采集</a:t>
            </a:r>
            <a:endParaRPr lang="en-US" sz="1030" dirty="0"/>
          </a:p>
        </p:txBody>
      </p:sp>
      <p:sp>
        <p:nvSpPr>
          <p:cNvPr id="12" name="Shape 8"/>
          <p:cNvSpPr/>
          <p:nvPr/>
        </p:nvSpPr>
        <p:spPr>
          <a:xfrm>
            <a:off x="7397496" y="1975104"/>
            <a:ext cx="2825496" cy="292608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470648" y="2016252"/>
            <a:ext cx="267919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已有能力 · 历史背景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7397496" y="249631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Marble 已有碰撞网格</a:t>
            </a:r>
            <a:endParaRPr lang="en-US" sz="2300" dirty="0"/>
          </a:p>
        </p:txBody>
      </p:sp>
      <p:sp>
        <p:nvSpPr>
          <p:cNvPr id="15" name="Text 11"/>
          <p:cNvSpPr/>
          <p:nvPr/>
        </p:nvSpPr>
        <p:spPr>
          <a:xfrm>
            <a:off x="7397496" y="3044952"/>
            <a:ext cx="4160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可以交给物理引擎使用；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几何仍需尺度、材质等设定。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7397496" y="4041648"/>
            <a:ext cx="3401568" cy="292608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470648" y="4082796"/>
            <a:ext cx="325526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近期进展 · 07.28 / 09.01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7397496" y="4581144"/>
            <a:ext cx="4160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R2S2R → Atlas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7397496" y="5102352"/>
            <a:ext cx="4160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从物理交互重建模拟，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再训练与评估机器人策略。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3D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6C2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TYPESAFE AI · JEV  /  SPEED &amp; COST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Jev：把判断压进毫秒级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19248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B5C7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· Jev 发布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738628" y="6153912"/>
            <a:ext cx="181965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B5C7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· 模型与价格</a:t>
            </a:r>
            <a:endParaRPr lang="en-US" sz="950" dirty="0"/>
          </a:p>
        </p:txBody>
      </p:sp>
      <p:sp>
        <p:nvSpPr>
          <p:cNvPr id="6" name="Text 4">
            <a:hlinkClick r:id="rId3" tooltip=""/>
          </p:cNvPr>
          <p:cNvSpPr/>
          <p:nvPr/>
        </p:nvSpPr>
        <p:spPr>
          <a:xfrm>
            <a:off x="4777740" y="6153912"/>
            <a:ext cx="1714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B5C7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· 决策接口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08 / 12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94360" y="17739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3D6D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Diogo Almeida · 前 OpenAI 研究员 · 09.15 发布 / 早期接入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94360" y="2286000"/>
            <a:ext cx="3447288" cy="1609344"/>
          </a:xfrm>
          <a:prstGeom prst="rect">
            <a:avLst/>
          </a:prstGeom>
          <a:solidFill>
            <a:srgbClr val="21475C"/>
          </a:solidFill>
          <a:ln w="12700">
            <a:solidFill>
              <a:srgbClr val="21475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4672" y="2523744"/>
            <a:ext cx="30266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70–500 ms</a:t>
            </a:r>
            <a:endParaRPr lang="en-US" sz="3500" dirty="0"/>
          </a:p>
        </p:txBody>
      </p:sp>
      <p:sp>
        <p:nvSpPr>
          <p:cNvPr id="13" name="Text 10"/>
          <p:cNvSpPr/>
          <p:nvPr/>
        </p:nvSpPr>
        <p:spPr>
          <a:xfrm>
            <a:off x="804672" y="3191256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官方报告的端到端响应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04672" y="3602736"/>
            <a:ext cx="3026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美国西海岸测试；非延迟保证</a:t>
            </a:r>
            <a:endParaRPr lang="en-US" sz="1040" dirty="0"/>
          </a:p>
        </p:txBody>
      </p:sp>
      <p:sp>
        <p:nvSpPr>
          <p:cNvPr id="15" name="Shape 12"/>
          <p:cNvSpPr/>
          <p:nvPr/>
        </p:nvSpPr>
        <p:spPr>
          <a:xfrm>
            <a:off x="4361688" y="2286000"/>
            <a:ext cx="3447288" cy="1609344"/>
          </a:xfrm>
          <a:prstGeom prst="rect">
            <a:avLst/>
          </a:prstGeom>
          <a:solidFill>
            <a:srgbClr val="21475C"/>
          </a:solidFill>
          <a:ln w="12700">
            <a:solidFill>
              <a:srgbClr val="21475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72000" y="2523744"/>
            <a:ext cx="30266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$0.042</a:t>
            </a:r>
            <a:endParaRPr lang="en-US" sz="4200" dirty="0"/>
          </a:p>
        </p:txBody>
      </p:sp>
      <p:sp>
        <p:nvSpPr>
          <p:cNvPr id="17" name="Text 14"/>
          <p:cNvSpPr/>
          <p:nvPr/>
        </p:nvSpPr>
        <p:spPr>
          <a:xfrm>
            <a:off x="4572000" y="3191256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每百万输入 tokens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572000" y="3602736"/>
            <a:ext cx="3026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 1.13 · 官方 API 标价</a:t>
            </a:r>
            <a:endParaRPr lang="en-US" sz="1040" dirty="0"/>
          </a:p>
        </p:txBody>
      </p:sp>
      <p:sp>
        <p:nvSpPr>
          <p:cNvPr id="19" name="Shape 16"/>
          <p:cNvSpPr/>
          <p:nvPr/>
        </p:nvSpPr>
        <p:spPr>
          <a:xfrm>
            <a:off x="8129016" y="2286000"/>
            <a:ext cx="3447288" cy="1609344"/>
          </a:xfrm>
          <a:prstGeom prst="rect">
            <a:avLst/>
          </a:prstGeom>
          <a:solidFill>
            <a:srgbClr val="21475C"/>
          </a:solidFill>
          <a:ln w="12700">
            <a:solidFill>
              <a:srgbClr val="21475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339328" y="2523744"/>
            <a:ext cx="302666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$0</a:t>
            </a:r>
            <a:endParaRPr lang="en-US" sz="4200" dirty="0"/>
          </a:p>
        </p:txBody>
      </p:sp>
      <p:sp>
        <p:nvSpPr>
          <p:cNvPr id="21" name="Text 18"/>
          <p:cNvSpPr/>
          <p:nvPr/>
        </p:nvSpPr>
        <p:spPr>
          <a:xfrm>
            <a:off x="8339328" y="3191256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输出费用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339328" y="3602736"/>
            <a:ext cx="30266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仅返回选择、评分和概率</a:t>
            </a:r>
            <a:endParaRPr lang="en-US" sz="1040" dirty="0"/>
          </a:p>
        </p:txBody>
      </p:sp>
      <p:sp>
        <p:nvSpPr>
          <p:cNvPr id="23" name="Text 20"/>
          <p:cNvSpPr/>
          <p:nvPr/>
        </p:nvSpPr>
        <p:spPr>
          <a:xfrm>
            <a:off x="594360" y="4187952"/>
            <a:ext cx="1097280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为什么快：省去逐词写作，多个问题在一次请求中并行求值。</a:t>
            </a:r>
            <a:endParaRPr lang="en-US" sz="2000" dirty="0"/>
          </a:p>
        </p:txBody>
      </p:sp>
      <p:sp>
        <p:nvSpPr>
          <p:cNvPr id="24" name="Shape 21"/>
          <p:cNvSpPr/>
          <p:nvPr/>
        </p:nvSpPr>
        <p:spPr>
          <a:xfrm>
            <a:off x="594360" y="4754880"/>
            <a:ext cx="3163824" cy="475488"/>
          </a:xfrm>
          <a:prstGeom prst="rect">
            <a:avLst/>
          </a:prstGeom>
          <a:solidFill>
            <a:srgbClr val="294F63"/>
          </a:solidFill>
          <a:ln w="12700">
            <a:solidFill>
              <a:srgbClr val="294F63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85800" y="4855464"/>
            <a:ext cx="29809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文本状态 + 预设问题</a:t>
            </a:r>
            <a:endParaRPr lang="en-US" sz="1500" dirty="0"/>
          </a:p>
        </p:txBody>
      </p:sp>
      <p:sp>
        <p:nvSpPr>
          <p:cNvPr id="26" name="Shape 23"/>
          <p:cNvSpPr/>
          <p:nvPr/>
        </p:nvSpPr>
        <p:spPr>
          <a:xfrm>
            <a:off x="3867912" y="4992624"/>
            <a:ext cx="548640" cy="0"/>
          </a:xfrm>
          <a:prstGeom prst="line">
            <a:avLst/>
          </a:prstGeom>
          <a:noFill/>
          <a:ln w="19050">
            <a:solidFill>
              <a:srgbClr val="BDD0D8"/>
            </a:solidFill>
            <a:prstDash val="solid"/>
            <a:tailEnd type="triangle"/>
          </a:ln>
        </p:spPr>
      </p:sp>
      <p:sp>
        <p:nvSpPr>
          <p:cNvPr id="27" name="Shape 24"/>
          <p:cNvSpPr/>
          <p:nvPr/>
        </p:nvSpPr>
        <p:spPr>
          <a:xfrm>
            <a:off x="4663440" y="4754880"/>
            <a:ext cx="2679192" cy="475488"/>
          </a:xfrm>
          <a:prstGeom prst="rect">
            <a:avLst/>
          </a:prstGeom>
          <a:solidFill>
            <a:srgbClr val="294F63"/>
          </a:solidFill>
          <a:ln w="12700">
            <a:solidFill>
              <a:srgbClr val="294F6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754880" y="4855464"/>
            <a:ext cx="24963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 并行评估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7452360" y="4992624"/>
            <a:ext cx="548640" cy="0"/>
          </a:xfrm>
          <a:prstGeom prst="line">
            <a:avLst/>
          </a:prstGeom>
          <a:noFill/>
          <a:ln w="19050">
            <a:solidFill>
              <a:srgbClr val="BDD0D8"/>
            </a:solidFill>
            <a:prstDash val="solid"/>
            <a:tailEnd type="triangle"/>
          </a:ln>
        </p:spPr>
      </p:sp>
      <p:sp>
        <p:nvSpPr>
          <p:cNvPr id="30" name="Shape 27"/>
          <p:cNvSpPr/>
          <p:nvPr/>
        </p:nvSpPr>
        <p:spPr>
          <a:xfrm>
            <a:off x="8229600" y="4754880"/>
            <a:ext cx="3044952" cy="475488"/>
          </a:xfrm>
          <a:prstGeom prst="rect">
            <a:avLst/>
          </a:prstGeom>
          <a:solidFill>
            <a:srgbClr val="294F63"/>
          </a:solidFill>
          <a:ln w="12700">
            <a:solidFill>
              <a:srgbClr val="294F63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321040" y="4855464"/>
            <a:ext cx="28620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选择 / 评分 / 概率</a:t>
            </a:r>
            <a:endParaRPr lang="en-US" sz="1500" dirty="0"/>
          </a:p>
        </p:txBody>
      </p:sp>
      <p:sp>
        <p:nvSpPr>
          <p:cNvPr id="32" name="Text 29"/>
          <p:cNvSpPr/>
          <p:nvPr/>
        </p:nvSpPr>
        <p:spPr>
          <a:xfrm>
            <a:off x="594360" y="5513832"/>
            <a:ext cx="10972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算例：每次总输入 1,000 tokens，10 万次约 $4.20。</a:t>
            </a:r>
            <a:endParaRPr lang="en-US" sz="2000" dirty="0"/>
          </a:p>
        </p:txBody>
      </p:sp>
      <p:sp>
        <p:nvSpPr>
          <p:cNvPr id="33" name="Text 30"/>
          <p:cNvSpPr/>
          <p:nvPr/>
        </p:nvSpPr>
        <p:spPr>
          <a:xfrm>
            <a:off x="594360" y="5897880"/>
            <a:ext cx="10972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 API 标价估算，未计重试、工具与基础设施；非本场实测。类型正确 ≠ 判断正确。</a:t>
            </a:r>
            <a:endParaRPr lang="en-US" sz="10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 VS. LLMS  /  VENDOR WORKFLOW EVALS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速度、成本，要和判断质量一起看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181965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· 工作流评测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633472" y="6153912"/>
            <a:ext cx="19248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· Jev 发布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09 / 12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4360" y="177393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TypeSafe 厂商评测 · 四类工作流等权平均 · 统一采用 workflow 配置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" y="2203704"/>
            <a:ext cx="3319272" cy="475488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2376" y="2322576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模型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069080" y="2203704"/>
            <a:ext cx="1984248" cy="475488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197096" y="2322576"/>
            <a:ext cx="1728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平均耗时 / 例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208776" y="2203704"/>
            <a:ext cx="2487168" cy="475488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36792" y="2322576"/>
            <a:ext cx="22311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平均费用 / 例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8851392" y="2203704"/>
            <a:ext cx="2734056" cy="475488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79408" y="2322576"/>
            <a:ext cx="24780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与参照答案一致率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594360" y="2743200"/>
            <a:ext cx="3319272" cy="39319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22376" y="2816352"/>
            <a:ext cx="3063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4069080" y="2743200"/>
            <a:ext cx="1984248" cy="39319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197096" y="2816352"/>
            <a:ext cx="17282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0.4 秒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208776" y="2743200"/>
            <a:ext cx="2487168" cy="39319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36792" y="2816352"/>
            <a:ext cx="22311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$0.0004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8851392" y="2743200"/>
            <a:ext cx="2734056" cy="393192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979408" y="2816352"/>
            <a:ext cx="24780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67.8%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594360" y="3172968"/>
            <a:ext cx="3319272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22376" y="3246120"/>
            <a:ext cx="3063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GPT-5.6 Terra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4069080" y="3172968"/>
            <a:ext cx="1984248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197096" y="3246120"/>
            <a:ext cx="17282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10.1 秒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6208776" y="3172968"/>
            <a:ext cx="2487168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336792" y="3246120"/>
            <a:ext cx="22311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$0.0304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8851392" y="3172968"/>
            <a:ext cx="2734056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979408" y="3246120"/>
            <a:ext cx="24780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67.9%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594360" y="3602736"/>
            <a:ext cx="3319272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22376" y="3675888"/>
            <a:ext cx="3063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Claude Opus 5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4069080" y="3602736"/>
            <a:ext cx="1984248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197096" y="3675888"/>
            <a:ext cx="17282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37.8 秒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208776" y="3602736"/>
            <a:ext cx="2487168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36792" y="3675888"/>
            <a:ext cx="22311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$0.1761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8851392" y="3602736"/>
            <a:ext cx="2734056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979408" y="3675888"/>
            <a:ext cx="24780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73.1%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594360" y="4032504"/>
            <a:ext cx="3319272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22376" y="4105656"/>
            <a:ext cx="3063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DeepSeek V4 Flash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4069080" y="4032504"/>
            <a:ext cx="1984248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4197096" y="4105656"/>
            <a:ext cx="17282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51.9 秒</a:t>
            </a:r>
            <a:endParaRPr lang="en-US" sz="1600" dirty="0"/>
          </a:p>
        </p:txBody>
      </p:sp>
      <p:sp>
        <p:nvSpPr>
          <p:cNvPr id="46" name="Shape 43"/>
          <p:cNvSpPr/>
          <p:nvPr/>
        </p:nvSpPr>
        <p:spPr>
          <a:xfrm>
            <a:off x="6208776" y="4032504"/>
            <a:ext cx="2487168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336792" y="4105656"/>
            <a:ext cx="22311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$0.0059</a:t>
            </a:r>
            <a:endParaRPr lang="en-US" sz="1600" dirty="0"/>
          </a:p>
        </p:txBody>
      </p:sp>
      <p:sp>
        <p:nvSpPr>
          <p:cNvPr id="48" name="Shape 45"/>
          <p:cNvSpPr/>
          <p:nvPr/>
        </p:nvSpPr>
        <p:spPr>
          <a:xfrm>
            <a:off x="8851392" y="4032504"/>
            <a:ext cx="2734056" cy="393192"/>
          </a:xfrm>
          <a:prstGeom prst="rect">
            <a:avLst/>
          </a:prstGeom>
          <a:solidFill>
            <a:srgbClr val="FCFAF4"/>
          </a:solidFill>
          <a:ln w="12700">
            <a:solidFill>
              <a:srgbClr val="FCFAF4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8979408" y="4105656"/>
            <a:ext cx="24780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64.4%</a:t>
            </a:r>
            <a:endParaRPr lang="en-US" sz="1600" dirty="0"/>
          </a:p>
        </p:txBody>
      </p:sp>
      <p:sp>
        <p:nvSpPr>
          <p:cNvPr id="50" name="Shape 47"/>
          <p:cNvSpPr/>
          <p:nvPr/>
        </p:nvSpPr>
        <p:spPr>
          <a:xfrm>
            <a:off x="594360" y="4462272"/>
            <a:ext cx="3319272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722376" y="4535424"/>
            <a:ext cx="3063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Claude Sonnet 5</a:t>
            </a:r>
            <a:endParaRPr lang="en-US" sz="1600" dirty="0"/>
          </a:p>
        </p:txBody>
      </p:sp>
      <p:sp>
        <p:nvSpPr>
          <p:cNvPr id="52" name="Shape 49"/>
          <p:cNvSpPr/>
          <p:nvPr/>
        </p:nvSpPr>
        <p:spPr>
          <a:xfrm>
            <a:off x="4069080" y="4462272"/>
            <a:ext cx="1984248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4197096" y="4535424"/>
            <a:ext cx="17282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78.1 秒</a:t>
            </a:r>
            <a:endParaRPr lang="en-US" sz="1600" dirty="0"/>
          </a:p>
        </p:txBody>
      </p:sp>
      <p:sp>
        <p:nvSpPr>
          <p:cNvPr id="54" name="Shape 51"/>
          <p:cNvSpPr/>
          <p:nvPr/>
        </p:nvSpPr>
        <p:spPr>
          <a:xfrm>
            <a:off x="6208776" y="4462272"/>
            <a:ext cx="2487168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6336792" y="4535424"/>
            <a:ext cx="223113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$0.1174</a:t>
            </a:r>
            <a:endParaRPr lang="en-US" sz="1600" dirty="0"/>
          </a:p>
        </p:txBody>
      </p:sp>
      <p:sp>
        <p:nvSpPr>
          <p:cNvPr id="56" name="Shape 53"/>
          <p:cNvSpPr/>
          <p:nvPr/>
        </p:nvSpPr>
        <p:spPr>
          <a:xfrm>
            <a:off x="8851392" y="4462272"/>
            <a:ext cx="2734056" cy="393192"/>
          </a:xfrm>
          <a:prstGeom prst="rect">
            <a:avLst/>
          </a:prstGeom>
          <a:solidFill>
            <a:srgbClr val="E6E9E4"/>
          </a:solidFill>
          <a:ln w="12700">
            <a:solidFill>
              <a:srgbClr val="E6E9E4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8979408" y="4535424"/>
            <a:ext cx="24780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67.8%</a:t>
            </a:r>
            <a:endParaRPr lang="en-US" sz="1600" dirty="0"/>
          </a:p>
        </p:txBody>
      </p:sp>
      <p:sp>
        <p:nvSpPr>
          <p:cNvPr id="58" name="Shape 55"/>
          <p:cNvSpPr/>
          <p:nvPr/>
        </p:nvSpPr>
        <p:spPr>
          <a:xfrm>
            <a:off x="594360" y="5093208"/>
            <a:ext cx="10991088" cy="438912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758952" y="5202936"/>
            <a:ext cx="10652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对照 Terra：耗时约 1/25，费用约 1/76；参照答案一致率接近。</a:t>
            </a:r>
            <a:endParaRPr lang="en-US" sz="1700" dirty="0"/>
          </a:p>
        </p:txBody>
      </p:sp>
      <p:sp>
        <p:nvSpPr>
          <p:cNvPr id="60" name="Text 57"/>
          <p:cNvSpPr/>
          <p:nvPr/>
        </p:nvSpPr>
        <p:spPr>
          <a:xfrm>
            <a:off x="594360" y="5641848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3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参照答案由 Astra + Fable 5.1 生成；一致率不等于人工验证准确率。</a:t>
            </a:r>
            <a:endParaRPr lang="en-US" sz="1230" dirty="0"/>
          </a:p>
        </p:txBody>
      </p:sp>
      <p:sp>
        <p:nvSpPr>
          <p:cNvPr id="61" name="Text 58"/>
          <p:cNvSpPr/>
          <p:nvPr/>
        </p:nvSpPr>
        <p:spPr>
          <a:xfrm>
            <a:off x="594360" y="5897880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LLM 需输出概率、使用默认推理；倍数由公布的四舍五入值计算，非本场实测。</a:t>
            </a:r>
            <a:endParaRPr lang="en-US" sz="10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3D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6C2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 IN THE WILD  /  X 用户实作 · 2026.09.16—17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查航班，分邮件，玩游戏</a:t>
            </a:r>
            <a:endParaRPr lang="en-US" sz="3600" dirty="0"/>
          </a:p>
        </p:txBody>
      </p:sp>
      <p:sp>
        <p:nvSpPr>
          <p:cNvPr id="4" name="Text 2">
            <a:hlinkClick r:id="rId1" tooltip=""/>
          </p:cNvPr>
          <p:cNvSpPr/>
          <p:nvPr/>
        </p:nvSpPr>
        <p:spPr>
          <a:xfrm>
            <a:off x="594360" y="6153912"/>
            <a:ext cx="21351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B5C7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Browser Use · 代码与计时</a:t>
            </a:r>
            <a:endParaRPr lang="en-US" sz="950" dirty="0"/>
          </a:p>
        </p:txBody>
      </p:sp>
      <p:sp>
        <p:nvSpPr>
          <p:cNvPr id="5" name="Text 3">
            <a:hlinkClick r:id="rId2" tooltip=""/>
          </p:cNvPr>
          <p:cNvSpPr/>
          <p:nvPr/>
        </p:nvSpPr>
        <p:spPr>
          <a:xfrm>
            <a:off x="2948940" y="6153912"/>
            <a:ext cx="17145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u="sng" dirty="0">
                <a:solidFill>
                  <a:srgbClr val="B5C7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Mario · 状态与动作代码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9436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单向街东京 · AI 分享专栏 Vol.4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0588752" y="6473952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 / 12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94360" y="1847088"/>
            <a:ext cx="3438144" cy="3557016"/>
          </a:xfrm>
          <a:prstGeom prst="rect">
            <a:avLst/>
          </a:prstGeom>
          <a:solidFill>
            <a:srgbClr val="21475C"/>
          </a:solidFill>
          <a:ln w="12700">
            <a:solidFill>
              <a:srgbClr val="21475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808" y="1984248"/>
            <a:ext cx="3127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浏览器查航班</a:t>
            </a:r>
            <a:endParaRPr lang="en-US" sz="2100" dirty="0"/>
          </a:p>
        </p:txBody>
      </p:sp>
      <p:sp>
        <p:nvSpPr>
          <p:cNvPr id="11" name="Text 8">
            <a:hlinkClick r:id="rId3" tooltip=""/>
          </p:cNvPr>
          <p:cNvSpPr/>
          <p:nvPr/>
        </p:nvSpPr>
        <p:spPr>
          <a:xfrm>
            <a:off x="749808" y="2404872"/>
            <a:ext cx="3127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u="sng" dirty="0">
                <a:solidFill>
                  <a:srgbClr val="C0D1D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@gregpr07  ·  09.17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749808" y="2743200"/>
            <a:ext cx="3127248" cy="1298448"/>
          </a:xfrm>
          <a:prstGeom prst="rect">
            <a:avLst/>
          </a:prstGeom>
          <a:solidFill>
            <a:srgbClr val="102A38"/>
          </a:solidFill>
          <a:ln w="12700">
            <a:solidFill>
              <a:srgbClr val="102A38"/>
            </a:solidFill>
            <a:prstDash val="solid"/>
          </a:ln>
        </p:spPr>
      </p:sp>
      <p:pic>
        <p:nvPicPr>
          <p:cNvPr id="13" name="Image 0" descr="Gregor Zunic 原帖视频封面；浏览器查航班演示，未在本场复现。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905" y="2743200"/>
            <a:ext cx="1995055" cy="129844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9808" y="4169664"/>
            <a:ext cx="31272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约 7 秒 · $0.0039</a:t>
            </a:r>
            <a:endParaRPr lang="en-US" sz="2300" dirty="0"/>
          </a:p>
        </p:txBody>
      </p:sp>
      <p:sp>
        <p:nvSpPr>
          <p:cNvPr id="15" name="Text 11"/>
          <p:cNvSpPr/>
          <p:nvPr/>
        </p:nvSpPr>
        <p:spPr>
          <a:xfrm>
            <a:off x="749808" y="4663440"/>
            <a:ext cx="31272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6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 选动作与页面元素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小型 LLM 生成输入文字</a:t>
            </a:r>
            <a:endParaRPr lang="en-US" sz="1360" dirty="0"/>
          </a:p>
        </p:txBody>
      </p:sp>
      <p:sp>
        <p:nvSpPr>
          <p:cNvPr id="16" name="Text 12">
            <a:hlinkClick r:id="rId6" tooltip=""/>
          </p:cNvPr>
          <p:cNvSpPr/>
          <p:nvPr/>
        </p:nvSpPr>
        <p:spPr>
          <a:xfrm>
            <a:off x="749808" y="5129784"/>
            <a:ext cx="3127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u="sng" dirty="0">
                <a:solidFill>
                  <a:srgbClr val="C0D1D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8,218 赞 · 原帖视频 ↗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4370832" y="1847088"/>
            <a:ext cx="3438144" cy="3557016"/>
          </a:xfrm>
          <a:prstGeom prst="rect">
            <a:avLst/>
          </a:prstGeom>
          <a:solidFill>
            <a:srgbClr val="21475C"/>
          </a:solidFill>
          <a:ln w="12700">
            <a:solidFill>
              <a:srgbClr val="21475C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526280" y="1984248"/>
            <a:ext cx="3127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批量分邮件</a:t>
            </a:r>
            <a:endParaRPr lang="en-US" sz="2100" dirty="0"/>
          </a:p>
        </p:txBody>
      </p:sp>
      <p:sp>
        <p:nvSpPr>
          <p:cNvPr id="19" name="Text 15">
            <a:hlinkClick r:id="rId7" tooltip=""/>
          </p:cNvPr>
          <p:cNvSpPr/>
          <p:nvPr/>
        </p:nvSpPr>
        <p:spPr>
          <a:xfrm>
            <a:off x="4526280" y="2404872"/>
            <a:ext cx="3127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u="sng" dirty="0">
                <a:solidFill>
                  <a:srgbClr val="C0D1D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@rileybrown  ·  09.17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4526280" y="2743200"/>
            <a:ext cx="3127248" cy="1298448"/>
          </a:xfrm>
          <a:prstGeom prst="rect">
            <a:avLst/>
          </a:prstGeom>
          <a:solidFill>
            <a:srgbClr val="102A38"/>
          </a:solidFill>
          <a:ln w="12700">
            <a:solidFill>
              <a:srgbClr val="102A38"/>
            </a:solidFill>
            <a:prstDash val="solid"/>
          </a:ln>
        </p:spPr>
      </p:sp>
      <p:pic>
        <p:nvPicPr>
          <p:cNvPr id="21" name="Image 1" descr="Riley Brown 原帖视频封面；批量分邮件演示，未在本场复现。">
            <a:hlinkClick r:id="rId9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5728" y="2743200"/>
            <a:ext cx="2308352" cy="129844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526280" y="4169664"/>
            <a:ext cx="31272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500 封 · $0.035</a:t>
            </a:r>
            <a:endParaRPr lang="en-US" sz="2300" dirty="0"/>
          </a:p>
        </p:txBody>
      </p:sp>
      <p:sp>
        <p:nvSpPr>
          <p:cNvPr id="23" name="Text 18"/>
          <p:cNvSpPr/>
          <p:nvPr/>
        </p:nvSpPr>
        <p:spPr>
          <a:xfrm>
            <a:off x="4526280" y="4663440"/>
            <a:ext cx="31272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6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批量分类邮件，并判断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是否回复、是否紧急</a:t>
            </a:r>
            <a:endParaRPr lang="en-US" sz="1360" dirty="0"/>
          </a:p>
        </p:txBody>
      </p:sp>
      <p:sp>
        <p:nvSpPr>
          <p:cNvPr id="24" name="Text 19">
            <a:hlinkClick r:id="rId10" tooltip=""/>
          </p:cNvPr>
          <p:cNvSpPr/>
          <p:nvPr/>
        </p:nvSpPr>
        <p:spPr>
          <a:xfrm>
            <a:off x="4526280" y="5129784"/>
            <a:ext cx="3127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u="sng" dirty="0">
                <a:solidFill>
                  <a:srgbClr val="C0D1D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3,780 赞 · 原帖视频 ↗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8147304" y="1847088"/>
            <a:ext cx="3438144" cy="3557016"/>
          </a:xfrm>
          <a:prstGeom prst="rect">
            <a:avLst/>
          </a:prstGeom>
          <a:solidFill>
            <a:srgbClr val="21475C"/>
          </a:solidFill>
          <a:ln w="12700">
            <a:solidFill>
              <a:srgbClr val="21475C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8302752" y="1984248"/>
            <a:ext cx="31272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实时玩马里奥</a:t>
            </a:r>
            <a:endParaRPr lang="en-US" sz="2100" dirty="0"/>
          </a:p>
        </p:txBody>
      </p:sp>
      <p:sp>
        <p:nvSpPr>
          <p:cNvPr id="27" name="Text 22">
            <a:hlinkClick r:id="rId11" tooltip=""/>
          </p:cNvPr>
          <p:cNvSpPr/>
          <p:nvPr/>
        </p:nvSpPr>
        <p:spPr>
          <a:xfrm>
            <a:off x="8302752" y="2404872"/>
            <a:ext cx="3127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u="sng" dirty="0">
                <a:solidFill>
                  <a:srgbClr val="C0D1D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@faadilhshaik  ·  09.16</a:t>
            </a:r>
            <a:endParaRPr lang="en-US" sz="1150" dirty="0"/>
          </a:p>
        </p:txBody>
      </p:sp>
      <p:sp>
        <p:nvSpPr>
          <p:cNvPr id="28" name="Shape 23"/>
          <p:cNvSpPr/>
          <p:nvPr/>
        </p:nvSpPr>
        <p:spPr>
          <a:xfrm>
            <a:off x="8302752" y="2743200"/>
            <a:ext cx="3127248" cy="1298448"/>
          </a:xfrm>
          <a:prstGeom prst="rect">
            <a:avLst/>
          </a:prstGeom>
          <a:solidFill>
            <a:srgbClr val="102A38"/>
          </a:solidFill>
          <a:ln w="12700">
            <a:solidFill>
              <a:srgbClr val="102A38"/>
            </a:solidFill>
            <a:prstDash val="solid"/>
          </a:ln>
        </p:spPr>
      </p:sp>
      <p:pic>
        <p:nvPicPr>
          <p:cNvPr id="29" name="Image 2" descr="Faadil Shaik 原帖视频封面；实时玩马里奥演示，未在本场复现。">
            <a:hlinkClick r:id="rId13" tooltip="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12200" y="2743200"/>
            <a:ext cx="2308352" cy="1298448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8302752" y="4169664"/>
            <a:ext cx="31272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状态 → 动作</a:t>
            </a:r>
            <a:endParaRPr lang="en-US" sz="2300" dirty="0"/>
          </a:p>
        </p:txBody>
      </p:sp>
      <p:sp>
        <p:nvSpPr>
          <p:cNvPr id="31" name="Text 25"/>
          <p:cNvSpPr/>
          <p:nvPr/>
        </p:nvSpPr>
        <p:spPr>
          <a:xfrm>
            <a:off x="8302752" y="4663440"/>
            <a:ext cx="31272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6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模拟器读出 JSON 状态</a:t>
            </a:r>
            <a:endParaRPr lang="en-US" sz="1360" dirty="0"/>
          </a:p>
          <a:p>
            <a:pPr indent="0" marL="0">
              <a:buNone/>
            </a:pPr>
            <a:r>
              <a:rPr lang="en-US" sz="136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 选择移动与跳跃</a:t>
            </a:r>
            <a:endParaRPr lang="en-US" sz="1360" dirty="0"/>
          </a:p>
        </p:txBody>
      </p:sp>
      <p:sp>
        <p:nvSpPr>
          <p:cNvPr id="32" name="Text 26">
            <a:hlinkClick r:id="rId14" tooltip=""/>
          </p:cNvPr>
          <p:cNvSpPr/>
          <p:nvPr/>
        </p:nvSpPr>
        <p:spPr>
          <a:xfrm>
            <a:off x="8302752" y="5129784"/>
            <a:ext cx="3127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u="sng" dirty="0">
                <a:solidFill>
                  <a:srgbClr val="C0D1D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2,814 赞 · 原帖视频 ↗</a:t>
            </a:r>
            <a:endParaRPr lang="en-US" sz="1050" dirty="0"/>
          </a:p>
        </p:txBody>
      </p:sp>
      <p:sp>
        <p:nvSpPr>
          <p:cNvPr id="33" name="Text 27"/>
          <p:cNvSpPr/>
          <p:nvPr/>
        </p:nvSpPr>
        <p:spPr>
          <a:xfrm>
            <a:off x="594360" y="5596128"/>
            <a:ext cx="10972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讲者判断：高频判断交给 Jev，规划与生成交给通用模型。</a:t>
            </a:r>
            <a:endParaRPr lang="en-US" sz="2000" dirty="0"/>
          </a:p>
        </p:txBody>
      </p:sp>
      <p:sp>
        <p:nvSpPr>
          <p:cNvPr id="34" name="Text 28"/>
          <p:cNvSpPr/>
          <p:nvPr/>
        </p:nvSpPr>
        <p:spPr>
          <a:xfrm>
            <a:off x="594360" y="5943600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耗时、费用为作者报告，未在本场复测。</a:t>
            </a:r>
            <a:pPr indent="0" marL="0">
              <a:buNone/>
            </a:pPr>
            <a:r>
              <a:rPr lang="en-US" sz="1150" dirty="0">
                <a:solidFill>
                  <a:srgbClr val="C0D1D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点赞：09.19 JST 快照；图片为原帖视频封面。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GUO YU / 讲者观点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923544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71D20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JEV：快速的超级通用分类器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94360" y="64008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郭宇 · 个人观点 · 单向街东京 Vol.4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10588752" y="6355080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11 / 12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94360" y="1865376"/>
            <a:ext cx="109910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我觉得 JEV 最大的用例是作为快速的超级通用分类器，它在大语言模型的时代，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71D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做了一件大语言模型时代之前、小型语言模型没有做好的事情，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94360" y="3182112"/>
            <a:ext cx="109910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如果要用 JEV 来快速地组织信息并做出判断，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仍然需要大语言模型设计好足够丰富的设计原语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594360" y="4626864"/>
            <a:ext cx="3355848" cy="960120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4782312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大语言模型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77240" y="527608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6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设计问题、类别与规则</a:t>
            </a:r>
            <a:endParaRPr lang="en-US" sz="1360" dirty="0"/>
          </a:p>
        </p:txBody>
      </p:sp>
      <p:sp>
        <p:nvSpPr>
          <p:cNvPr id="12" name="Shape 9"/>
          <p:cNvSpPr/>
          <p:nvPr/>
        </p:nvSpPr>
        <p:spPr>
          <a:xfrm>
            <a:off x="4041648" y="5102352"/>
            <a:ext cx="27432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407408" y="4626864"/>
            <a:ext cx="3355848" cy="960120"/>
          </a:xfrm>
          <a:prstGeom prst="rect">
            <a:avLst/>
          </a:prstGeom>
          <a:solidFill>
            <a:srgbClr val="173D53"/>
          </a:solidFill>
          <a:ln w="12700">
            <a:solidFill>
              <a:srgbClr val="173D5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90288" y="4782312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CFAF4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JEV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590288" y="527608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6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高频分类、选择与评分</a:t>
            </a:r>
            <a:endParaRPr lang="en-US" sz="1360" dirty="0"/>
          </a:p>
        </p:txBody>
      </p:sp>
      <p:sp>
        <p:nvSpPr>
          <p:cNvPr id="16" name="Shape 13"/>
          <p:cNvSpPr/>
          <p:nvPr/>
        </p:nvSpPr>
        <p:spPr>
          <a:xfrm>
            <a:off x="7854696" y="5102352"/>
            <a:ext cx="274320" cy="0"/>
          </a:xfrm>
          <a:prstGeom prst="line">
            <a:avLst/>
          </a:prstGeom>
          <a:noFill/>
          <a:ln w="19050">
            <a:solidFill>
              <a:srgbClr val="173D53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8220456" y="4626864"/>
            <a:ext cx="3355848" cy="960120"/>
          </a:xfrm>
          <a:prstGeom prst="rect">
            <a:avLst/>
          </a:prstGeom>
          <a:solidFill>
            <a:srgbClr val="E0E6E5"/>
          </a:solidFill>
          <a:ln w="12700">
            <a:solidFill>
              <a:srgbClr val="E0E6E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403336" y="4782312"/>
            <a:ext cx="2990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73D5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结果反馈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403336" y="5276088"/>
            <a:ext cx="2990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6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检查误判，修订原语</a:t>
            </a:r>
            <a:endParaRPr lang="en-US" sz="1360" dirty="0"/>
          </a:p>
        </p:txBody>
      </p:sp>
      <p:sp>
        <p:nvSpPr>
          <p:cNvPr id="20" name="Text 17"/>
          <p:cNvSpPr/>
          <p:nvPr/>
        </p:nvSpPr>
        <p:spPr>
          <a:xfrm>
            <a:off x="594360" y="586130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9646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分工示意 · 以邮件为例：主题、紧急度、下一步动作。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3D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02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6C2C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GUO YU / 2026.09.19 / 银座单向街书店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64008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郭宇 · 个人观点 · 单向街东京 Vol.4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0588752" y="6355080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 / 12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94360" y="1179576"/>
            <a:ext cx="9784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C3D6DD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使用智力获取超额收益的时代结束了，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594360" y="2066544"/>
            <a:ext cx="86410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3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但使用智能赚取复利的时代</a:t>
            </a:r>
            <a:endParaRPr lang="en-US" sz="4300" dirty="0"/>
          </a:p>
          <a:p>
            <a:pPr indent="0" marL="0">
              <a:buNone/>
            </a:pPr>
            <a:r>
              <a:rPr lang="en-US" sz="4300" b="1" dirty="0">
                <a:solidFill>
                  <a:srgbClr val="FCFAF4"/>
                </a:solidFill>
                <a:latin typeface="Noto Serif CJK SC" pitchFamily="34" charset="0"/>
                <a:ea typeface="Noto Serif CJK SC" pitchFamily="34" charset="-122"/>
                <a:cs typeface="Noto Serif CJK SC" pitchFamily="34" charset="-120"/>
              </a:rPr>
              <a:t>却才刚刚开始。</a:t>
            </a:r>
            <a:endParaRPr lang="en-US" sz="4300" dirty="0"/>
          </a:p>
        </p:txBody>
      </p:sp>
      <p:sp>
        <p:nvSpPr>
          <p:cNvPr id="8" name="Text 5"/>
          <p:cNvSpPr/>
          <p:nvPr/>
        </p:nvSpPr>
        <p:spPr>
          <a:xfrm>
            <a:off x="594360" y="4325112"/>
            <a:ext cx="7406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D3DFE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我们每个月都处在一些事情改变的临界点。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594360" y="5650992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3D6D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今天在银座单向街书店的分享，我将对这个话题展开我的理解和解释。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9153144" y="2359152"/>
            <a:ext cx="1828800" cy="0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153144" y="2359152"/>
            <a:ext cx="0" cy="2706624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981944" y="2359152"/>
            <a:ext cx="0" cy="2706624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445752" y="2642616"/>
            <a:ext cx="1280160" cy="0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445752" y="2642616"/>
            <a:ext cx="0" cy="2377440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0725912" y="2642616"/>
            <a:ext cx="0" cy="2377440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738360" y="2926080"/>
            <a:ext cx="731520" cy="0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9738360" y="2926080"/>
            <a:ext cx="0" cy="2048256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0469880" y="2926080"/>
            <a:ext cx="0" cy="2048256"/>
          </a:xfrm>
          <a:prstGeom prst="line">
            <a:avLst/>
          </a:prstGeom>
          <a:noFill/>
          <a:ln w="17780">
            <a:solidFill>
              <a:srgbClr val="7695A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134856" y="5276088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让每次使用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BBC8C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留下下一次的起点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erif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One Way Street Tokyo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语言模型和世界模型之争</dc:title>
  <dc:subject>单向街书店 · 东京银座店 · AI 分享专栏 Vol.4</dc:subject>
  <dc:creator>郭宇</dc:creator>
  <cp:lastModifiedBy>郭宇</cp:lastModifiedBy>
  <cp:revision>1</cp:revision>
  <dcterms:created xsi:type="dcterms:W3CDTF">2026-09-19T05:15:42Z</dcterms:created>
  <dcterms:modified xsi:type="dcterms:W3CDTF">2026-09-19T05:15:42Z</dcterms:modified>
</cp:coreProperties>
</file>